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61" r:id="rId5"/>
    <p:sldId id="267" r:id="rId6"/>
    <p:sldId id="268" r:id="rId7"/>
    <p:sldId id="269" r:id="rId8"/>
    <p:sldId id="270" r:id="rId9"/>
    <p:sldId id="271" r:id="rId10"/>
    <p:sldId id="263" r:id="rId11"/>
    <p:sldId id="272" r:id="rId12"/>
    <p:sldId id="273" r:id="rId13"/>
    <p:sldId id="262" r:id="rId14"/>
    <p:sldId id="274" r:id="rId15"/>
    <p:sldId id="277" r:id="rId16"/>
    <p:sldId id="280" r:id="rId17"/>
    <p:sldId id="264" r:id="rId18"/>
    <p:sldId id="27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AB2D-4510-4A23-ADD5-074BF3D3026B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FF3FA-0242-4DDA-B79F-0CED63ADB7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9209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F3FA-0242-4DDA-B79F-0CED63ADB7E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9129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B444A-8DC2-4EFC-BA19-46EB8346AAA8}" type="datetimeFigureOut">
              <a:rPr lang="es-MX" smtClean="0"/>
              <a:pPr/>
              <a:t>11/11/2011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3B5B-88C6-4B63-B40D-9C59A4EBDD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02" y="1304181"/>
            <a:ext cx="5895842" cy="34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RETROALIMENTACIÓN.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7427168" cy="4593703"/>
          </a:xfrm>
        </p:spPr>
        <p:txBody>
          <a:bodyPr>
            <a:normAutofit/>
          </a:bodyPr>
          <a:lstStyle/>
          <a:p>
            <a:r>
              <a:rPr lang="es-MX" dirty="0" smtClean="0"/>
              <a:t>¿Qué es Cadena de valor?</a:t>
            </a:r>
          </a:p>
          <a:p>
            <a:endParaRPr lang="es-MX" dirty="0"/>
          </a:p>
          <a:p>
            <a:r>
              <a:rPr lang="es-MX" dirty="0" smtClean="0"/>
              <a:t>¿Cuáles son Actividades y su división?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¿Tipos de Actividades?</a:t>
            </a:r>
          </a:p>
          <a:p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47936" y="1340768"/>
            <a:ext cx="8229600" cy="80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La herramienta básica para  examinar de forma sistemática  todas las actividades que una empresa desempeña  y cómo interactúan.</a:t>
            </a:r>
          </a:p>
          <a:p>
            <a:endParaRPr lang="es-MX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21904" y="2377480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r>
              <a:rPr lang="es-MX" sz="1600" b="1" dirty="0" smtClean="0"/>
              <a:t>ACTIVIDADES PRIMARIAS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LOGÍSTICA INTERNA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OPERACIONES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LOGÍSTICA EXTERNA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MERCADOTECNIA Y VENTAS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SERVICIO.</a:t>
            </a:r>
          </a:p>
          <a:p>
            <a:endParaRPr lang="es-MX" sz="1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47936" y="1700808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38328" y="2665512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 smtClean="0"/>
              <a:t>ACTIVIDADES </a:t>
            </a:r>
            <a:r>
              <a:rPr lang="es-MX" sz="1600" b="1" dirty="0"/>
              <a:t>DE </a:t>
            </a:r>
            <a:r>
              <a:rPr lang="es-MX" sz="1600" b="1" dirty="0" smtClean="0"/>
              <a:t>APOYO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ABASTECIMIENTO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DESARROLLO DE TECNOLOGÍA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ADMINISTRACIÓN DE RECURSOS HUMANOS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INFRAESTRUCTURA </a:t>
            </a:r>
            <a:r>
              <a:rPr lang="es-MX" sz="1600" dirty="0"/>
              <a:t>DE LA EMPRESA</a:t>
            </a:r>
          </a:p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endParaRPr lang="es-MX" sz="16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7888" y="5027476"/>
            <a:ext cx="8229600" cy="1022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MX" sz="1800" dirty="0"/>
              <a:t>DIRECTAS: Crean valor para el cliente, tales como diseño de producto, maquinado, etc.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INDIRECTAS: Hacen posible las actividades directas como mantenimiento, programación, etc.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ASEGURAMIENTO DE LA CALIDAD: Promueven la calidad de actividades.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="" xmlns:p14="http://schemas.microsoft.com/office/powerpoint/2010/main" val="8602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T27XKR373H-ptLeN3-JQJTqUNaaJQq-7QhjtQcs502flc2aC46gbowIRMF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8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ESLABONES DE LA CADENA DE VALOR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Las actividades de valor están relacionadas por eslabones dentro de la cadena de valor. Los eslabones son las relaciones entre la manera en que se desempeñe una actividad y el costo o  desempeño de otra.</a:t>
            </a:r>
          </a:p>
          <a:p>
            <a:pPr marL="0" indent="0" algn="just">
              <a:buNone/>
            </a:pPr>
            <a:endParaRPr lang="es-MX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6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ESLABONES DE LA CADENA DE VALOR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Los eslabones pueden llevar a la ventaja competitiva de dos maneras: Optimización y coordinación.</a:t>
            </a:r>
          </a:p>
          <a:p>
            <a:pPr algn="just"/>
            <a:r>
              <a:rPr lang="es-MX" sz="3600" dirty="0">
                <a:solidFill>
                  <a:schemeClr val="bg1"/>
                </a:solidFill>
              </a:rPr>
              <a:t>Ventaja competitiva, generalmente proviene de los eslabones individuales.</a:t>
            </a:r>
          </a:p>
          <a:p>
            <a:pPr algn="just"/>
            <a:r>
              <a:rPr lang="es-MX" sz="3600" dirty="0">
                <a:solidFill>
                  <a:schemeClr val="bg1"/>
                </a:solidFill>
              </a:rPr>
              <a:t>Existencia de eslabones verticales</a:t>
            </a:r>
          </a:p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Desventaja de la cadena de valor.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stionyadministracion.com/cursos/administracion-empresas-person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32656"/>
            <a:ext cx="774086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b="1" dirty="0" smtClean="0"/>
              <a:t>EJEMPLOS DE EMPRESAS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7016" y="24314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dirty="0" smtClean="0"/>
              <a:t>CADENA DE VALOR CON: </a:t>
            </a:r>
          </a:p>
          <a:p>
            <a:r>
              <a:rPr lang="es-MX" sz="3600" b="1" dirty="0" smtClean="0"/>
              <a:t>MÍNIMOS CAMBIOS</a:t>
            </a:r>
          </a:p>
          <a:p>
            <a:r>
              <a:rPr lang="es-MX" sz="3600" b="1" dirty="0" smtClean="0"/>
              <a:t>CAMBIOS CONTINUOS</a:t>
            </a:r>
          </a:p>
        </p:txBody>
      </p:sp>
    </p:spTree>
    <p:extLst>
      <p:ext uri="{BB962C8B-B14F-4D97-AF65-F5344CB8AC3E}">
        <p14:creationId xmlns="" xmlns:p14="http://schemas.microsoft.com/office/powerpoint/2010/main" val="542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6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6156176" cy="1143000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solidFill>
                  <a:schemeClr val="bg2">
                    <a:lumMod val="75000"/>
                  </a:schemeClr>
                </a:solidFill>
              </a:rPr>
              <a:t>CADENA DE VALOR CON:</a:t>
            </a:r>
            <a:br>
              <a:rPr lang="es-MX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sz="3600" b="1" dirty="0" smtClean="0">
                <a:solidFill>
                  <a:schemeClr val="bg2">
                    <a:lumMod val="75000"/>
                  </a:schemeClr>
                </a:solidFill>
              </a:rPr>
              <a:t>-MÍNIMOS CAMBIOS</a:t>
            </a:r>
            <a:endParaRPr lang="es-MX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21904" y="4725144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r>
              <a:rPr lang="es-MX" sz="1600" b="1" dirty="0" smtClean="0"/>
              <a:t>ACTIVIDADES PRIMARIAS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LOGÍSTICA INTERNA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OPERACIONES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LOGÍSTICA EXTERNA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MERCADOTECNIA Y VENTAS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/>
              <a:t>SERVICIO.</a:t>
            </a:r>
          </a:p>
          <a:p>
            <a:endParaRPr lang="es-MX" sz="16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38328" y="5013176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 smtClean="0"/>
              <a:t>ACTIVIDADES </a:t>
            </a:r>
            <a:r>
              <a:rPr lang="es-MX" sz="1600" b="1" dirty="0"/>
              <a:t>DE </a:t>
            </a:r>
            <a:r>
              <a:rPr lang="es-MX" sz="1600" b="1" dirty="0" smtClean="0"/>
              <a:t>APOYO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ABASTECIMIENTO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DESARROLLO DE TECNOLOGÍA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ADMINISTRACIÓN DE RECURSOS HUMANOS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/>
              <a:t>INFRAESTRUCTURA </a:t>
            </a:r>
            <a:r>
              <a:rPr lang="es-MX" sz="1600" dirty="0"/>
              <a:t>DE LA EMPRESA</a:t>
            </a:r>
          </a:p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endParaRPr lang="es-MX" sz="1600" b="1" dirty="0" smtClean="0"/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="" xmlns:p14="http://schemas.microsoft.com/office/powerpoint/2010/main" val="3909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20688" y="-23428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MÍNIMOS CAMBIOS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21904" y="4725144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1600" b="1" dirty="0" smtClean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s-MX" sz="1600" b="1" dirty="0" smtClean="0">
                <a:solidFill>
                  <a:prstClr val="white"/>
                </a:solidFill>
              </a:rPr>
              <a:t>ACTIVIDADES PRIMARIAS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>
                <a:solidFill>
                  <a:prstClr val="white"/>
                </a:solidFill>
              </a:rPr>
              <a:t>LOGÍSTICA INTERNA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>
                <a:solidFill>
                  <a:prstClr val="white"/>
                </a:solidFill>
              </a:rPr>
              <a:t>OPERACIONES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>
                <a:solidFill>
                  <a:prstClr val="white"/>
                </a:solidFill>
              </a:rPr>
              <a:t>LOGÍSTICA EXTERNA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>
                <a:solidFill>
                  <a:prstClr val="white"/>
                </a:solidFill>
              </a:rPr>
              <a:t>MERCADOTECNIA Y VENTAS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>
                <a:solidFill>
                  <a:prstClr val="white"/>
                </a:solidFill>
              </a:rPr>
              <a:t>SERVICIO.</a:t>
            </a:r>
          </a:p>
          <a:p>
            <a:endParaRPr lang="es-MX" sz="1600" dirty="0">
              <a:solidFill>
                <a:prstClr val="white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38328" y="5013176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600" b="1" dirty="0" smtClean="0">
                <a:solidFill>
                  <a:prstClr val="white"/>
                </a:solidFill>
              </a:rPr>
              <a:t>ACTIVIDADES </a:t>
            </a:r>
            <a:r>
              <a:rPr lang="es-MX" sz="1600" b="1" dirty="0">
                <a:solidFill>
                  <a:prstClr val="white"/>
                </a:solidFill>
              </a:rPr>
              <a:t>DE </a:t>
            </a:r>
            <a:r>
              <a:rPr lang="es-MX" sz="1600" b="1" dirty="0" smtClean="0">
                <a:solidFill>
                  <a:prstClr val="white"/>
                </a:solidFill>
              </a:rPr>
              <a:t>APOYO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>
                <a:solidFill>
                  <a:prstClr val="white"/>
                </a:solidFill>
              </a:rPr>
              <a:t>ABASTECIMIENTO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>
                <a:solidFill>
                  <a:prstClr val="white"/>
                </a:solidFill>
              </a:rPr>
              <a:t>DESARROLLO DE TECNOLOGÍA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>
                <a:solidFill>
                  <a:prstClr val="white"/>
                </a:solidFill>
              </a:rPr>
              <a:t>ADMINISTRACIÓN DE RECURSOS HUMANOS</a:t>
            </a:r>
          </a:p>
          <a:p>
            <a:pPr>
              <a:buFont typeface="Wingdings" pitchFamily="2" charset="2"/>
              <a:buChar char="q"/>
            </a:pPr>
            <a:r>
              <a:rPr lang="es-MX" sz="1600" dirty="0" smtClean="0">
                <a:solidFill>
                  <a:prstClr val="white"/>
                </a:solidFill>
              </a:rPr>
              <a:t>INFRAESTRUCTURA </a:t>
            </a:r>
            <a:r>
              <a:rPr lang="es-MX" sz="1600" dirty="0">
                <a:solidFill>
                  <a:prstClr val="white"/>
                </a:solidFill>
              </a:rPr>
              <a:t>DE LA EMPRESA</a:t>
            </a:r>
          </a:p>
          <a:p>
            <a:pPr marL="0" indent="0">
              <a:buFont typeface="Arial" pitchFamily="34" charset="0"/>
              <a:buNone/>
            </a:pPr>
            <a:endParaRPr lang="es-MX" sz="1600" b="1" dirty="0" smtClean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MX" sz="1600" b="1" dirty="0" smtClean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MX" sz="1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3.bp.blogspot.com/_X7anVFW9DYU/SdVzcI2z4tI/AAAAAAAAAL4/YLrvjUu3j-4/S1600-R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4959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79512" y="1991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3600" b="1" dirty="0" smtClean="0">
                <a:solidFill>
                  <a:schemeClr val="bg1"/>
                </a:solidFill>
              </a:rPr>
              <a:t>CADENA DE VALOR CON: </a:t>
            </a:r>
          </a:p>
          <a:p>
            <a:r>
              <a:rPr lang="es-MX" sz="3600" b="1" dirty="0" smtClean="0">
                <a:solidFill>
                  <a:schemeClr val="bg1"/>
                </a:solidFill>
              </a:rPr>
              <a:t>CAMBIOS CONTINUOS</a:t>
            </a:r>
          </a:p>
        </p:txBody>
      </p:sp>
    </p:spTree>
    <p:extLst>
      <p:ext uri="{BB962C8B-B14F-4D97-AF65-F5344CB8AC3E}">
        <p14:creationId xmlns="" xmlns:p14="http://schemas.microsoft.com/office/powerpoint/2010/main" val="26020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>
            <a:noAutofit/>
          </a:bodyPr>
          <a:lstStyle/>
          <a:p>
            <a:pPr lvl="0" algn="l"/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3728" y="800708"/>
            <a:ext cx="6338664" cy="205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endParaRPr lang="es-MX" sz="7200" b="1" dirty="0" smtClean="0">
              <a:solidFill>
                <a:prstClr val="white"/>
              </a:solidFill>
            </a:endParaRPr>
          </a:p>
          <a:p>
            <a:pPr algn="l"/>
            <a:r>
              <a:rPr lang="es-MX" sz="7200" b="1" dirty="0" smtClean="0">
                <a:solidFill>
                  <a:prstClr val="white"/>
                </a:solidFill>
              </a:rPr>
              <a:t>CONCLUSIÓN:</a:t>
            </a:r>
            <a:endParaRPr lang="es-MX" sz="7200" b="1" dirty="0">
              <a:solidFill>
                <a:prstClr val="white"/>
              </a:solidFill>
            </a:endParaRPr>
          </a:p>
          <a:p>
            <a:pPr algn="l"/>
            <a:r>
              <a:rPr lang="es-MX" sz="3600" b="1" dirty="0">
                <a:solidFill>
                  <a:prstClr val="white"/>
                </a:solidFill>
              </a:rPr>
              <a:t>LA CADENA DE VALOR</a:t>
            </a:r>
            <a:endParaRPr lang="es-MX" sz="3600" b="1" dirty="0" smtClean="0">
              <a:solidFill>
                <a:prstClr val="white"/>
              </a:solidFill>
            </a:endParaRPr>
          </a:p>
          <a:p>
            <a:pPr algn="l"/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endParaRPr lang="es-MX" sz="7200" b="1" dirty="0">
              <a:solidFill>
                <a:prstClr val="white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20" y="40466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endParaRPr lang="es-MX" sz="7200" b="1" dirty="0" smtClean="0">
              <a:solidFill>
                <a:prstClr val="white"/>
              </a:solidFill>
            </a:endParaRPr>
          </a:p>
          <a:p>
            <a:pPr algn="l"/>
            <a:endParaRPr lang="es-MX" sz="7200" b="1" dirty="0">
              <a:solidFill>
                <a:prstClr val="white"/>
              </a:solidFill>
            </a:endParaRPr>
          </a:p>
          <a:p>
            <a:pPr algn="l"/>
            <a:endParaRPr lang="es-MX" sz="7200" b="1" dirty="0" smtClean="0">
              <a:solidFill>
                <a:prstClr val="white"/>
              </a:solidFill>
            </a:endParaRPr>
          </a:p>
          <a:p>
            <a:pPr algn="l"/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endParaRPr lang="es-MX" sz="7200" b="1" dirty="0">
              <a:solidFill>
                <a:prstClr val="white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5625244"/>
            <a:ext cx="6338664" cy="205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buFont typeface="Courier New" pitchFamily="49" charset="0"/>
              <a:buChar char="o"/>
            </a:pPr>
            <a:endParaRPr lang="es-MX" sz="7200" b="1" dirty="0" smtClean="0">
              <a:solidFill>
                <a:prstClr val="white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3200" b="1" dirty="0"/>
              <a:t>PROCESOS ESTRATÉGICOS</a:t>
            </a:r>
          </a:p>
          <a:p>
            <a:pPr algn="just"/>
            <a:r>
              <a:rPr lang="es-MX" sz="3200" b="1" dirty="0" smtClean="0"/>
              <a:t>Actividades que envuelve </a:t>
            </a:r>
            <a:r>
              <a:rPr lang="es-MX" sz="3200" b="1" dirty="0"/>
              <a:t>a toda la organización.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MX" sz="3200" b="1" dirty="0" smtClean="0">
              <a:solidFill>
                <a:prstClr val="white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3200" b="1" dirty="0"/>
              <a:t>PROCESOS DE SOPORTE</a:t>
            </a:r>
          </a:p>
          <a:p>
            <a:pPr algn="just"/>
            <a:r>
              <a:rPr lang="es-MX" sz="3200" b="1" dirty="0" smtClean="0"/>
              <a:t>Suministran lo necesario para los procesos clave.</a:t>
            </a:r>
            <a:endParaRPr lang="es-MX" sz="3200" b="1" dirty="0" smtClean="0">
              <a:solidFill>
                <a:prstClr val="white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MX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3200" b="1" dirty="0" smtClean="0"/>
              <a:t>PROCESOS OPERATIVOS O CLAVE</a:t>
            </a:r>
            <a:endParaRPr lang="es-MX" sz="3200" b="1" dirty="0"/>
          </a:p>
          <a:p>
            <a:pPr algn="just"/>
            <a:r>
              <a:rPr lang="es-MX" sz="3200" b="1" dirty="0" smtClean="0"/>
              <a:t>Añaden o restan valor al cliente.</a:t>
            </a:r>
            <a:r>
              <a:rPr lang="es-MX" sz="3200" b="1" dirty="0">
                <a:solidFill>
                  <a:prstClr val="white"/>
                </a:solidFill>
              </a:rPr>
              <a:t/>
            </a:r>
            <a:br>
              <a:rPr lang="es-MX" sz="3200" b="1" dirty="0">
                <a:solidFill>
                  <a:prstClr val="white"/>
                </a:solidFill>
              </a:rPr>
            </a:br>
            <a:r>
              <a:rPr lang="es-MX" sz="3200" b="1" dirty="0">
                <a:solidFill>
                  <a:prstClr val="white"/>
                </a:solidFill>
              </a:rPr>
              <a:t/>
            </a:r>
            <a:br>
              <a:rPr lang="es-MX" sz="3200" b="1" dirty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r>
              <a:rPr lang="es-MX" sz="7200" b="1" dirty="0" smtClean="0">
                <a:solidFill>
                  <a:prstClr val="white"/>
                </a:solidFill>
              </a:rPr>
              <a:t/>
            </a:r>
            <a:br>
              <a:rPr lang="es-MX" sz="7200" b="1" dirty="0" smtClean="0">
                <a:solidFill>
                  <a:prstClr val="white"/>
                </a:solidFill>
              </a:rPr>
            </a:br>
            <a:endParaRPr lang="es-MX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7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>
            <a:noAutofit/>
          </a:bodyPr>
          <a:lstStyle/>
          <a:p>
            <a:pPr lvl="0" algn="l"/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/>
              <a:t/>
            </a:r>
            <a:br>
              <a:rPr lang="es-MX" sz="7200" b="1" dirty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3728" y="908720"/>
            <a:ext cx="6338664" cy="205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 smtClean="0"/>
          </a:p>
          <a:p>
            <a:pPr algn="l"/>
            <a:r>
              <a:rPr lang="es-MX" sz="7200" b="1" dirty="0" smtClean="0"/>
              <a:t>CONCLUSIÓN:</a:t>
            </a:r>
            <a:endParaRPr lang="es-MX" sz="7200" b="1" dirty="0"/>
          </a:p>
          <a:p>
            <a:pPr algn="l"/>
            <a:r>
              <a:rPr lang="es-MX" sz="3600" b="1" dirty="0"/>
              <a:t>LA CADENA DE VALOR</a:t>
            </a:r>
            <a:endParaRPr lang="es-MX" sz="3600" b="1" dirty="0" smtClean="0"/>
          </a:p>
          <a:p>
            <a:pPr algn="l"/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20" y="40466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 smtClean="0"/>
          </a:p>
          <a:p>
            <a:pPr algn="l"/>
            <a:endParaRPr lang="es-MX" sz="7200" b="1" dirty="0"/>
          </a:p>
          <a:p>
            <a:pPr algn="l"/>
            <a:endParaRPr lang="es-MX" sz="7200" b="1" dirty="0" smtClean="0"/>
          </a:p>
          <a:p>
            <a:pPr algn="l"/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5481228"/>
            <a:ext cx="6338664" cy="205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Courier New" pitchFamily="49" charset="0"/>
              <a:buChar char="o"/>
            </a:pPr>
            <a:endParaRPr lang="es-MX" sz="7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3200" b="1" dirty="0" smtClean="0"/>
              <a:t>MUESTRA SISTEMATICAMENTE TODAS LAS ACTIVIDADES DE LA EMPRESA.</a:t>
            </a:r>
          </a:p>
          <a:p>
            <a:pPr algn="l"/>
            <a:endParaRPr lang="es-MX" sz="3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3200" b="1" dirty="0"/>
              <a:t>PUEDE GENERAR UNA VENTAJA COMPETITIVA DEL SISTEMA</a:t>
            </a:r>
            <a:r>
              <a:rPr lang="es-MX" sz="3200" b="1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MX" sz="3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3200" b="1" dirty="0" smtClean="0"/>
              <a:t>PUNTO </a:t>
            </a:r>
            <a:r>
              <a:rPr lang="es-MX" sz="3200" b="1" dirty="0"/>
              <a:t>CLAVE PARA CREAR DIFERENCIACIÓN.</a:t>
            </a:r>
            <a:br>
              <a:rPr lang="es-MX" sz="3200" b="1" dirty="0"/>
            </a:br>
            <a:r>
              <a:rPr lang="es-MX" sz="3200" b="1" dirty="0"/>
              <a:t/>
            </a:r>
            <a:br>
              <a:rPr lang="es-MX" sz="3200" b="1" dirty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r>
              <a:rPr lang="es-MX" sz="7200" b="1" dirty="0" smtClean="0"/>
              <a:t/>
            </a:r>
            <a:br>
              <a:rPr lang="es-MX" sz="7200" b="1" dirty="0" smtClean="0"/>
            </a:br>
            <a:endParaRPr lang="es-MX" sz="7200" b="1" dirty="0"/>
          </a:p>
        </p:txBody>
      </p:sp>
    </p:spTree>
    <p:extLst>
      <p:ext uri="{BB962C8B-B14F-4D97-AF65-F5344CB8AC3E}">
        <p14:creationId xmlns="" xmlns:p14="http://schemas.microsoft.com/office/powerpoint/2010/main" val="2068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d3ds4oy7g1wrqq.cloudfront.net/solopalabras/myfiles/graci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62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59632" y="3861048"/>
            <a:ext cx="6192688" cy="2448272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5800" b="1" strike="noStrike" kern="1200" baseline="0" dirty="0" smtClean="0">
                <a:ln w="9525"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pPr algn="l"/>
            <a:r>
              <a:rPr kumimoji="0" lang="es-ES" sz="2800" b="1" i="0" u="none" strike="noStrike" kern="1200" cap="none" spc="0" normalizeH="0" baseline="0" noProof="0" dirty="0" smtClean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TEMA DE EXPOSICIÓN</a:t>
            </a:r>
            <a:r>
              <a:rPr lang="es-ES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:</a:t>
            </a:r>
          </a:p>
          <a:p>
            <a:r>
              <a:rPr lang="es-ES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“CADENA </a:t>
            </a:r>
            <a:r>
              <a:rPr lang="es-ES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DE </a:t>
            </a:r>
            <a:r>
              <a:rPr lang="es-ES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VALOR”</a:t>
            </a:r>
            <a:endParaRPr lang="es-ES" sz="28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9525"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50800" dist="38100" dir="822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</a:endParaRPr>
          </a:p>
        </p:txBody>
      </p:sp>
      <p:pic>
        <p:nvPicPr>
          <p:cNvPr id="6" name="5 Imagen" descr="logo_compl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" y="836712"/>
            <a:ext cx="28622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051720" y="457200"/>
            <a:ext cx="7272808" cy="498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                    MATERIA: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PLANEACIÓN DE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 LA CALIDAD</a:t>
            </a: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j-ea"/>
              <a:cs typeface="+mj-cs"/>
            </a:endParaRPr>
          </a:p>
          <a:p>
            <a:pPr lvl="0"/>
            <a:endParaRPr lang="es-ES" sz="3200" b="1" dirty="0" smtClean="0">
              <a:ln w="9525"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50800" dist="38100" dir="8220000" algn="tl" rotWithShape="0">
                  <a:srgbClr val="000000">
                    <a:alpha val="40000"/>
                  </a:srgbClr>
                </a:outerShdw>
              </a:effectLst>
              <a:latin typeface="Candara"/>
            </a:endParaRPr>
          </a:p>
          <a:p>
            <a:pPr lvl="0" algn="l"/>
            <a:r>
              <a:rPr lang="es-ES" sz="3200" b="1" dirty="0" smtClean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     ALUMNO</a:t>
            </a:r>
            <a:r>
              <a:rPr lang="es-ES" sz="3200" b="1" dirty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:</a:t>
            </a:r>
            <a:br>
              <a:rPr lang="es-ES" sz="3200" b="1" dirty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</a:br>
            <a:r>
              <a:rPr lang="es-ES" sz="3200" b="1" dirty="0" smtClean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 RAMÓN </a:t>
            </a:r>
            <a:r>
              <a:rPr lang="es-ES" sz="3200" b="1" dirty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ALBERTO ISIORDIA LACHICA</a:t>
            </a:r>
            <a:br>
              <a:rPr lang="es-ES" sz="3200" b="1" dirty="0">
                <a:ln w="9525"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</a:b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47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www.parandiet.com/Cad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09142"/>
            <a:ext cx="9192748" cy="699452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" y="44624"/>
            <a:ext cx="58467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 smtClean="0"/>
              <a:t>ENFOQUE DE PROCESOS:</a:t>
            </a:r>
            <a:br>
              <a:rPr lang="es-MX" dirty="0" smtClean="0"/>
            </a:br>
            <a:r>
              <a:rPr lang="es-MX" sz="5300" dirty="0" smtClean="0"/>
              <a:t>CADENA DE VALOR</a:t>
            </a:r>
            <a:endParaRPr lang="es-MX" sz="5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DEFINICIÓN</a:t>
            </a:r>
          </a:p>
          <a:p>
            <a:pPr marL="0" indent="0" algn="just">
              <a:buNone/>
            </a:pPr>
            <a:r>
              <a:rPr lang="es-MX" dirty="0" smtClean="0"/>
              <a:t>La herramienta básica para  examinar de forma sistemática  todas las actividades que una empresa desempeña  y cómo interactúan.</a:t>
            </a:r>
          </a:p>
          <a:p>
            <a:pPr marL="0" indent="0" algn="just">
              <a:buNone/>
            </a:pPr>
            <a:r>
              <a:rPr lang="es-MX" dirty="0" smtClean="0"/>
              <a:t>Un nivel relevante </a:t>
            </a:r>
            <a:r>
              <a:rPr lang="es-MX" dirty="0"/>
              <a:t>para la construcción de una cadena de valor son las actividades de una empresa para un sector  industrial particular (la unidad de negocio).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080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2000" contrast="-7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PROCESOS </a:t>
            </a:r>
            <a:r>
              <a:rPr lang="es-MX" b="1" dirty="0" smtClean="0">
                <a:solidFill>
                  <a:schemeClr val="bg1"/>
                </a:solidFill>
              </a:rPr>
              <a:t>ESTRATÉGICOS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bg1"/>
                </a:solidFill>
              </a:rPr>
              <a:t>La elaboración de </a:t>
            </a:r>
            <a:r>
              <a:rPr lang="es-MX" b="1" dirty="0" smtClean="0">
                <a:solidFill>
                  <a:schemeClr val="bg1"/>
                </a:solidFill>
              </a:rPr>
              <a:t>los procesos estratégicos no </a:t>
            </a:r>
            <a:r>
              <a:rPr lang="es-MX" b="1" dirty="0">
                <a:solidFill>
                  <a:schemeClr val="bg1"/>
                </a:solidFill>
              </a:rPr>
              <a:t>es un fenómeno individual, envuelve a toda la organización.</a:t>
            </a:r>
          </a:p>
          <a:p>
            <a:pPr algn="just"/>
            <a:endParaRPr lang="es-MX" b="1" dirty="0" smtClean="0">
              <a:solidFill>
                <a:schemeClr val="bg1"/>
              </a:solidFill>
            </a:endParaRPr>
          </a:p>
          <a:p>
            <a:pPr algn="just"/>
            <a:r>
              <a:rPr lang="es-MX" b="1" dirty="0" smtClean="0">
                <a:solidFill>
                  <a:schemeClr val="bg1"/>
                </a:solidFill>
              </a:rPr>
              <a:t>PROCESOS </a:t>
            </a:r>
            <a:r>
              <a:rPr lang="es-MX" b="1" dirty="0">
                <a:solidFill>
                  <a:schemeClr val="bg1"/>
                </a:solidFill>
              </a:rPr>
              <a:t>DE SOPORTE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bg1"/>
                </a:solidFill>
              </a:rPr>
              <a:t> Sirven para suministrar todo aquello que la organización necesita para desempeñar los procesos clave con la mayor eficacia y </a:t>
            </a:r>
            <a:r>
              <a:rPr lang="es-MX" b="1" dirty="0" smtClean="0">
                <a:solidFill>
                  <a:schemeClr val="bg1"/>
                </a:solidFill>
              </a:rPr>
              <a:t>eficiencia.</a:t>
            </a:r>
            <a:endParaRPr lang="es-MX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b="1" dirty="0" smtClean="0">
              <a:solidFill>
                <a:schemeClr val="bg1"/>
              </a:solidFill>
            </a:endParaRPr>
          </a:p>
          <a:p>
            <a:pPr algn="just"/>
            <a:r>
              <a:rPr lang="es-MX" b="1" dirty="0" smtClean="0">
                <a:solidFill>
                  <a:schemeClr val="bg1"/>
                </a:solidFill>
              </a:rPr>
              <a:t>PROCESOS CLAVE</a:t>
            </a:r>
          </a:p>
          <a:p>
            <a:pPr marL="0" indent="0"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Operativos </a:t>
            </a:r>
            <a:r>
              <a:rPr lang="es-MX" b="1" dirty="0">
                <a:solidFill>
                  <a:schemeClr val="bg1"/>
                </a:solidFill>
              </a:rPr>
              <a:t>o clave: Son los procesos directamente relacionados con la prestación </a:t>
            </a:r>
            <a:r>
              <a:rPr lang="es-MX" b="1" dirty="0" smtClean="0">
                <a:solidFill>
                  <a:schemeClr val="bg1"/>
                </a:solidFill>
              </a:rPr>
              <a:t>del servicio </a:t>
            </a:r>
            <a:r>
              <a:rPr lang="es-MX" b="1" dirty="0">
                <a:solidFill>
                  <a:schemeClr val="bg1"/>
                </a:solidFill>
              </a:rPr>
              <a:t>al cliente. Estos procesos se suelen caracterizar por ser los que más valor añaden (o restan) al </a:t>
            </a:r>
            <a:r>
              <a:rPr lang="es-MX" b="1" dirty="0" smtClean="0">
                <a:solidFill>
                  <a:schemeClr val="bg1"/>
                </a:solidFill>
              </a:rPr>
              <a:t>cliente.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LA CADENA DE VALOR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ACTIVIDADES DE VALOR</a:t>
            </a:r>
          </a:p>
          <a:p>
            <a:pPr marL="0" indent="0" algn="just">
              <a:buNone/>
            </a:pPr>
            <a:r>
              <a:rPr lang="es-MX" dirty="0" smtClean="0"/>
              <a:t>Las actividades de valor son las actividades distintas física y tecnológicamente que  desempeña la empresa, estos son los tabiques por medio de los cuales una empresa crea un producto valioso para sus compradores.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Estas actividades se dividen en dos tipos: primarias y de apoyo.</a:t>
            </a: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413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ACTIVIDADES PRIMARIAS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4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/>
              <a:t>LOGÍSTICA INTERNA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OPERACIONES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LOGÍSTICA EXTERNA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MERCADOTECNIA Y VENTAS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SERVICIO.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9" y="3780234"/>
            <a:ext cx="62579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9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ACTIVIDADES DE APOYO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/>
              <a:t>ABASTECIMIENTO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DESARROLLO DE TECNOLOGÍA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ADMINISTRACIÓN DE RECURSOS HUMANOS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INFRAESTRUCTURA DE LA EMPRESA</a:t>
            </a:r>
          </a:p>
          <a:p>
            <a:pPr>
              <a:buFont typeface="Wingdings" pitchFamily="2" charset="2"/>
              <a:buChar char="q"/>
            </a:pP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4437"/>
            <a:ext cx="62547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96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TIPOS DE ACTIVIDADES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3600" dirty="0" smtClean="0"/>
              <a:t>DIRECTAS: Crean valor para el cliente, tales como diseño de producto, maquinado, etc.</a:t>
            </a:r>
          </a:p>
          <a:p>
            <a:pPr>
              <a:buFont typeface="Wingdings" pitchFamily="2" charset="2"/>
              <a:buChar char="Ø"/>
            </a:pPr>
            <a:r>
              <a:rPr lang="es-MX" sz="3600" dirty="0" smtClean="0"/>
              <a:t>INDIRECTAS: Hacen posible las actividades directas como mantenimiento, programación, etc.</a:t>
            </a:r>
          </a:p>
          <a:p>
            <a:pPr>
              <a:buFont typeface="Wingdings" pitchFamily="2" charset="2"/>
              <a:buChar char="Ø"/>
            </a:pPr>
            <a:r>
              <a:rPr lang="es-MX" sz="3600" dirty="0" smtClean="0"/>
              <a:t>ASEGURAMIENTO DE LA CALIDAD: Promueven la calidad de actividades.</a:t>
            </a:r>
            <a:endParaRPr lang="es-MX" sz="3600" dirty="0"/>
          </a:p>
        </p:txBody>
      </p:sp>
    </p:spTree>
    <p:extLst>
      <p:ext uri="{BB962C8B-B14F-4D97-AF65-F5344CB8AC3E}">
        <p14:creationId xmlns="" xmlns:p14="http://schemas.microsoft.com/office/powerpoint/2010/main" val="29728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608</Words>
  <Application>Microsoft Office PowerPoint</Application>
  <PresentationFormat>Presentación en pantalla (4:3)</PresentationFormat>
  <Paragraphs>139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ENFOQUE DE PROCESOS: CADENA DE VALOR</vt:lpstr>
      <vt:lpstr>Diapositiva 5</vt:lpstr>
      <vt:lpstr>ANÁLISIS DE LA CADENA DE VALOR</vt:lpstr>
      <vt:lpstr>ACTIVIDADES PRIMARIAS</vt:lpstr>
      <vt:lpstr>ACTIVIDADES DE APOYO</vt:lpstr>
      <vt:lpstr>TIPOS DE ACTIVIDADES</vt:lpstr>
      <vt:lpstr>RETROALIMENTACIÓN.</vt:lpstr>
      <vt:lpstr>ESLABONES DE LA CADENA DE VALOR</vt:lpstr>
      <vt:lpstr>ESLABONES DE LA CADENA DE VALOR</vt:lpstr>
      <vt:lpstr>EJEMPLOS DE EMPRESAS</vt:lpstr>
      <vt:lpstr>CADENA DE VALOR CON: -MÍNIMOS CAMBIOS</vt:lpstr>
      <vt:lpstr>MÍNIMOS CAMBIOS</vt:lpstr>
      <vt:lpstr>    </vt:lpstr>
      <vt:lpstr>    </vt:lpstr>
      <vt:lpstr>Diapositiva 18</vt:lpstr>
    </vt:vector>
  </TitlesOfParts>
  <Company>Instituto Tecnologico de Sonora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bibguaymas</dc:creator>
  <cp:lastModifiedBy>alumnog</cp:lastModifiedBy>
  <cp:revision>43</cp:revision>
  <dcterms:created xsi:type="dcterms:W3CDTF">2011-10-05T00:49:00Z</dcterms:created>
  <dcterms:modified xsi:type="dcterms:W3CDTF">2011-11-12T00:16:28Z</dcterms:modified>
</cp:coreProperties>
</file>