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65" r:id="rId2"/>
    <p:sldId id="366" r:id="rId3"/>
    <p:sldId id="367" r:id="rId4"/>
    <p:sldId id="319" r:id="rId5"/>
    <p:sldId id="369" r:id="rId6"/>
    <p:sldId id="335" r:id="rId7"/>
    <p:sldId id="389" r:id="rId8"/>
    <p:sldId id="320" r:id="rId9"/>
    <p:sldId id="339" r:id="rId10"/>
    <p:sldId id="340" r:id="rId11"/>
    <p:sldId id="395" r:id="rId12"/>
    <p:sldId id="321" r:id="rId13"/>
    <p:sldId id="336" r:id="rId14"/>
    <p:sldId id="384" r:id="rId15"/>
    <p:sldId id="368" r:id="rId16"/>
    <p:sldId id="338" r:id="rId17"/>
    <p:sldId id="322" r:id="rId18"/>
    <p:sldId id="341" r:id="rId19"/>
    <p:sldId id="323" r:id="rId20"/>
    <p:sldId id="344" r:id="rId21"/>
    <p:sldId id="345" r:id="rId22"/>
    <p:sldId id="346" r:id="rId23"/>
    <p:sldId id="347" r:id="rId24"/>
    <p:sldId id="348" r:id="rId25"/>
    <p:sldId id="349" r:id="rId26"/>
    <p:sldId id="350" r:id="rId27"/>
    <p:sldId id="351" r:id="rId28"/>
    <p:sldId id="352" r:id="rId29"/>
    <p:sldId id="342" r:id="rId30"/>
    <p:sldId id="385" r:id="rId31"/>
    <p:sldId id="388" r:id="rId32"/>
    <p:sldId id="390" r:id="rId33"/>
    <p:sldId id="392" r:id="rId34"/>
    <p:sldId id="391" r:id="rId35"/>
    <p:sldId id="393" r:id="rId36"/>
    <p:sldId id="386" r:id="rId37"/>
    <p:sldId id="387" r:id="rId38"/>
    <p:sldId id="39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0518EB7-959D-4B11-B7B9-D247961D1E53}" type="datetimeFigureOut">
              <a:rPr lang="es-ES"/>
              <a:pPr>
                <a:defRPr/>
              </a:pPr>
              <a:t>16/10/2012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7597EC63-DF3D-476E-AA11-7D48240E6CDE}"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0B3357-D17D-44F3-A030-FD0A81751A09}" type="slidenum">
              <a:rPr lang="es-ES" smtClean="0">
                <a:cs typeface="Arial" charset="0"/>
              </a:rPr>
              <a:pPr/>
              <a:t>1</a:t>
            </a:fld>
            <a:endParaRPr lang="es-E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E271B8-52D8-478E-B729-8C322B15FE2A}" type="slidenum">
              <a:rPr lang="es-ES" smtClean="0">
                <a:cs typeface="Arial" charset="0"/>
              </a:rPr>
              <a:pPr/>
              <a:t>5</a:t>
            </a:fld>
            <a:endParaRPr lang="es-E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es-ES">
              <a:cs typeface="+mn-cs"/>
            </a:endParaRPr>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1"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2"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3"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4"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5"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6"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7"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8"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9"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0"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1"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2"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3"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4"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5"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6"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7"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8"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29"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0"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1"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2"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3"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4"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5"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6"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7"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8"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39"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0"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1"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2"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3"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4"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5"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6"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7"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8"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49"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0"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1"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2"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3"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4"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5"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6"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7"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8"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59"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0"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1"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2"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3"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4"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5"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6"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7"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8"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69"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0"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1"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2"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3"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4"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5"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6"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7"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8"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79"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0"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1"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2"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3"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4"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5"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6"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7"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8"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89"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0"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1"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2"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3"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4"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5"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6"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7"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8"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99"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0"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1"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2"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3"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4"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5"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6"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7"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8"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09"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10"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11"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12"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sp>
          <p:nvSpPr>
            <p:cNvPr id="113"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es-ES">
                <a:cs typeface="+mn-cs"/>
              </a:endParaRPr>
            </a:p>
          </p:txBody>
        </p:sp>
      </p:grpSp>
      <p:pic>
        <p:nvPicPr>
          <p:cNvPr id="114" name="Picture 7" descr="artplus_nature_naturalcity42_a"/>
          <p:cNvPicPr>
            <a:picLocks noChangeAspect="1" noChangeArrowheads="1"/>
          </p:cNvPicPr>
          <p:nvPr/>
        </p:nvPicPr>
        <p:blipFill>
          <a:blip r:embed="rId3"/>
          <a:srcRect/>
          <a:stretch>
            <a:fillRect/>
          </a:stretch>
        </p:blipFill>
        <p:spPr bwMode="auto">
          <a:xfrm>
            <a:off x="4870450" y="3167063"/>
            <a:ext cx="4425950" cy="2989262"/>
          </a:xfrm>
          <a:prstGeom prst="rect">
            <a:avLst/>
          </a:prstGeom>
          <a:noFill/>
          <a:ln w="9525">
            <a:noFill/>
            <a:miter lim="800000"/>
            <a:headEnd/>
            <a:tailEnd/>
          </a:ln>
        </p:spPr>
      </p:pic>
      <p:pic>
        <p:nvPicPr>
          <p:cNvPr id="115" name="Picture 12" descr="artplus_nature_naturalcity42_i"/>
          <p:cNvPicPr>
            <a:picLocks noChangeAspect="1" noChangeArrowheads="1"/>
          </p:cNvPicPr>
          <p:nvPr/>
        </p:nvPicPr>
        <p:blipFill>
          <a:blip r:embed="rId4"/>
          <a:srcRect/>
          <a:stretch>
            <a:fillRect/>
          </a:stretch>
        </p:blipFill>
        <p:spPr bwMode="auto">
          <a:xfrm>
            <a:off x="6956425" y="3352800"/>
            <a:ext cx="1654175" cy="877888"/>
          </a:xfrm>
          <a:prstGeom prst="rect">
            <a:avLst/>
          </a:prstGeom>
          <a:noFill/>
          <a:ln w="9525">
            <a:noFill/>
            <a:miter lim="800000"/>
            <a:headEnd/>
            <a:tailEnd/>
          </a:ln>
        </p:spPr>
      </p:pic>
      <p:pic>
        <p:nvPicPr>
          <p:cNvPr id="116" name="Picture 10" descr="artplus_nature_naturalcity42_c"/>
          <p:cNvPicPr>
            <a:picLocks noChangeAspect="1" noChangeArrowheads="1"/>
          </p:cNvPicPr>
          <p:nvPr/>
        </p:nvPicPr>
        <p:blipFill>
          <a:blip r:embed="rId5"/>
          <a:srcRect/>
          <a:stretch>
            <a:fillRect/>
          </a:stretch>
        </p:blipFill>
        <p:spPr bwMode="auto">
          <a:xfrm>
            <a:off x="9296400" y="2895600"/>
            <a:ext cx="1112838" cy="866775"/>
          </a:xfrm>
          <a:prstGeom prst="rect">
            <a:avLst/>
          </a:prstGeom>
          <a:noFill/>
          <a:ln w="9525">
            <a:noFill/>
            <a:miter lim="800000"/>
            <a:headEnd/>
            <a:tailEnd/>
          </a:ln>
        </p:spPr>
      </p:pic>
      <p:pic>
        <p:nvPicPr>
          <p:cNvPr id="117" name="Picture 13" descr="artplus_nature_naturalcity42_f"/>
          <p:cNvPicPr>
            <a:picLocks noChangeAspect="1" noChangeArrowheads="1"/>
          </p:cNvPicPr>
          <p:nvPr/>
        </p:nvPicPr>
        <p:blipFill>
          <a:blip r:embed="rId6"/>
          <a:srcRect/>
          <a:stretch>
            <a:fillRect/>
          </a:stretch>
        </p:blipFill>
        <p:spPr bwMode="auto">
          <a:xfrm>
            <a:off x="4994275" y="4594225"/>
            <a:ext cx="4911725" cy="1882775"/>
          </a:xfrm>
          <a:prstGeom prst="rect">
            <a:avLst/>
          </a:prstGeom>
          <a:noFill/>
          <a:ln w="9525">
            <a:noFill/>
            <a:miter lim="800000"/>
            <a:headEnd/>
            <a:tailEnd/>
          </a:ln>
        </p:spPr>
      </p:pic>
      <p:sp>
        <p:nvSpPr>
          <p:cNvPr id="118"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defRPr/>
            </a:pPr>
            <a:r>
              <a:rPr lang="en-US" sz="2000" b="1">
                <a:solidFill>
                  <a:srgbClr val="000000"/>
                </a:solidFill>
                <a:latin typeface="Verdana" pitchFamily="34" charset="0"/>
                <a:cs typeface="+mn-cs"/>
              </a:rPr>
              <a:t>LOGO</a:t>
            </a:r>
          </a:p>
        </p:txBody>
      </p:sp>
      <p:pic>
        <p:nvPicPr>
          <p:cNvPr id="119" name="Picture 9" descr="artplus_nature_naturalcity42_b"/>
          <p:cNvPicPr>
            <a:picLocks noChangeAspect="1" noChangeArrowheads="1"/>
          </p:cNvPicPr>
          <p:nvPr/>
        </p:nvPicPr>
        <p:blipFill>
          <a:blip r:embed="rId7"/>
          <a:srcRect/>
          <a:stretch>
            <a:fillRect/>
          </a:stretch>
        </p:blipFill>
        <p:spPr bwMode="auto">
          <a:xfrm>
            <a:off x="5195888" y="3097213"/>
            <a:ext cx="2971800" cy="571500"/>
          </a:xfrm>
          <a:prstGeom prst="rect">
            <a:avLst/>
          </a:prstGeom>
          <a:noFill/>
          <a:ln w="9525">
            <a:noFill/>
            <a:miter lim="800000"/>
            <a:headEnd/>
            <a:tailEnd/>
          </a:ln>
        </p:spPr>
      </p:pic>
      <p:pic>
        <p:nvPicPr>
          <p:cNvPr id="120" name="Picture 8" descr="artplus_nature_naturalcity42_e"/>
          <p:cNvPicPr>
            <a:picLocks noChangeAspect="1" noChangeArrowheads="1"/>
          </p:cNvPicPr>
          <p:nvPr/>
        </p:nvPicPr>
        <p:blipFill>
          <a:blip r:embed="rId8"/>
          <a:srcRect/>
          <a:stretch>
            <a:fillRect/>
          </a:stretch>
        </p:blipFill>
        <p:spPr bwMode="auto">
          <a:xfrm>
            <a:off x="5943600" y="1993900"/>
            <a:ext cx="1546225" cy="1663700"/>
          </a:xfrm>
          <a:prstGeom prst="rect">
            <a:avLst/>
          </a:prstGeom>
          <a:noFill/>
          <a:ln w="9525">
            <a:noFill/>
            <a:miter lim="800000"/>
            <a:headEnd/>
            <a:tailEnd/>
          </a:ln>
        </p:spPr>
      </p:pic>
      <p:pic>
        <p:nvPicPr>
          <p:cNvPr id="121" name="Picture 11" descr="artplus_nature_naturalcity42_d"/>
          <p:cNvPicPr>
            <a:picLocks noChangeAspect="1" noChangeArrowheads="1"/>
          </p:cNvPicPr>
          <p:nvPr/>
        </p:nvPicPr>
        <p:blipFill>
          <a:blip r:embed="rId9"/>
          <a:srcRect/>
          <a:stretch>
            <a:fillRect/>
          </a:stretch>
        </p:blipFill>
        <p:spPr bwMode="auto">
          <a:xfrm>
            <a:off x="5626100" y="2862263"/>
            <a:ext cx="623888" cy="579437"/>
          </a:xfrm>
          <a:prstGeom prst="rect">
            <a:avLst/>
          </a:prstGeom>
          <a:noFill/>
          <a:ln w="9525">
            <a:noFill/>
            <a:miter lim="800000"/>
            <a:headEnd/>
            <a:tailEnd/>
          </a:ln>
        </p:spPr>
      </p:pic>
      <p:pic>
        <p:nvPicPr>
          <p:cNvPr id="122" name="Picture 128" descr="a1"/>
          <p:cNvPicPr>
            <a:picLocks noChangeAspect="1" noChangeArrowheads="1"/>
          </p:cNvPicPr>
          <p:nvPr userDrawn="1"/>
        </p:nvPicPr>
        <p:blipFill>
          <a:blip r:embed="rId10"/>
          <a:srcRect/>
          <a:stretch>
            <a:fillRect/>
          </a:stretch>
        </p:blipFill>
        <p:spPr bwMode="auto">
          <a:xfrm>
            <a:off x="9359900" y="95250"/>
            <a:ext cx="1803400" cy="2070100"/>
          </a:xfrm>
          <a:prstGeom prst="rect">
            <a:avLst/>
          </a:prstGeom>
          <a:noFill/>
          <a:ln w="9525">
            <a:noFill/>
            <a:miter lim="800000"/>
            <a:headEnd/>
            <a:tailEnd/>
          </a:ln>
        </p:spPr>
      </p:pic>
      <p:pic>
        <p:nvPicPr>
          <p:cNvPr id="123" name="Picture 129" descr="b_1"/>
          <p:cNvPicPr>
            <a:picLocks noChangeAspect="1" noChangeArrowheads="1"/>
          </p:cNvPicPr>
          <p:nvPr userDrawn="1"/>
        </p:nvPicPr>
        <p:blipFill>
          <a:blip r:embed="rId11"/>
          <a:srcRect/>
          <a:stretch>
            <a:fillRect/>
          </a:stretch>
        </p:blipFill>
        <p:spPr bwMode="auto">
          <a:xfrm>
            <a:off x="10204450" y="1968500"/>
            <a:ext cx="1079500" cy="469900"/>
          </a:xfrm>
          <a:prstGeom prst="rect">
            <a:avLst/>
          </a:prstGeom>
          <a:noFill/>
          <a:ln w="9525">
            <a:noFill/>
            <a:miter lim="800000"/>
            <a:headEnd/>
            <a:tailEnd/>
          </a:ln>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s-ES" smtClean="0"/>
              <a:t>Haga clic para modificar el estilo de título del patrón</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s-ES" smtClean="0"/>
              <a:t>Haga clic para modificar el estilo de subtítulo del patrón</a:t>
            </a:r>
            <a:endParaRPr lang="en-US"/>
          </a:p>
        </p:txBody>
      </p:sp>
      <p:sp>
        <p:nvSpPr>
          <p:cNvPr id="124"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a:p>
        </p:txBody>
      </p:sp>
      <p:sp>
        <p:nvSpPr>
          <p:cNvPr id="125" name="Rectangle 5"/>
          <p:cNvSpPr>
            <a:spLocks noGrp="1" noChangeArrowheads="1"/>
          </p:cNvSpPr>
          <p:nvPr>
            <p:ph type="ftr" sz="quarter" idx="11"/>
          </p:nvPr>
        </p:nvSpPr>
        <p:spPr>
          <a:xfrm>
            <a:off x="6705600" y="6477000"/>
            <a:ext cx="2286000" cy="168275"/>
          </a:xfrm>
        </p:spPr>
        <p:txBody>
          <a:bodyPr/>
          <a:lstStyle>
            <a:lvl1pPr algn="r">
              <a:defRPr/>
            </a:lvl1pPr>
          </a:lstStyle>
          <a:p>
            <a:pPr>
              <a:defRPr/>
            </a:pPr>
            <a:r>
              <a:rPr lang="en-US"/>
              <a:t>www.themegallery.com</a:t>
            </a:r>
          </a:p>
        </p:txBody>
      </p:sp>
      <p:sp>
        <p:nvSpPr>
          <p:cNvPr id="126" name="Rectangle 6"/>
          <p:cNvSpPr>
            <a:spLocks noGrp="1" noChangeArrowheads="1"/>
          </p:cNvSpPr>
          <p:nvPr>
            <p:ph type="sldNum" sz="quarter" idx="12"/>
          </p:nvPr>
        </p:nvSpPr>
        <p:spPr>
          <a:xfrm>
            <a:off x="3657600" y="6477000"/>
            <a:ext cx="2133600" cy="168275"/>
          </a:xfrm>
        </p:spPr>
        <p:txBody>
          <a:bodyPr/>
          <a:lstStyle>
            <a:lvl1pPr algn="ctr">
              <a:defRPr/>
            </a:lvl1pPr>
          </a:lstStyle>
          <a:p>
            <a:pPr>
              <a:defRPr/>
            </a:pPr>
            <a:fld id="{4247D3FE-D330-405A-909A-1139FE32C72B}"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 y="24"/>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2"/>
                                        </p:tgtEl>
                                        <p:attrNameLst>
                                          <p:attrName>ppt_x</p:attrName>
                                          <p:attrName>ppt_y</p:attrName>
                                        </p:attrNameLst>
                                      </p:cBhvr>
                                      <p:rCtr x="-475" y="202"/>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3"/>
                                        </p:tgtEl>
                                        <p:attrNameLst>
                                          <p:attrName>ppt_x</p:attrName>
                                          <p:attrName>ppt_y</p:attrName>
                                        </p:attrNameLst>
                                      </p:cBhvr>
                                      <p:rCtr x="-433" y="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ítulo y texto vertical">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D78F146E-BC60-45D0-A700-3E419C345297}"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Título vertical y texto">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vertical"/>
          <p:cNvSpPr>
            <a:spLocks noGrp="1"/>
          </p:cNvSpPr>
          <p:nvPr>
            <p:ph type="title" orient="vert"/>
          </p:nvPr>
        </p:nvSpPr>
        <p:spPr>
          <a:xfrm>
            <a:off x="6629400" y="228600"/>
            <a:ext cx="2057400" cy="6096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28600"/>
            <a:ext cx="6019800" cy="6096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53E35604-D75E-497F-840E-82328BF32009}"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reserve="1">
  <p:cSld name="Título y tabla">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a:xfrm>
            <a:off x="457200" y="228600"/>
            <a:ext cx="8229600" cy="868363"/>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5029200"/>
          </a:xfrm>
        </p:spPr>
        <p:txBody>
          <a:bodyPr/>
          <a:lstStyle/>
          <a:p>
            <a:pPr lvl="0"/>
            <a:r>
              <a:rPr lang="es-ES" noProof="0" smtClean="0"/>
              <a:t>Haga clic en el icono para agregar una tabla</a:t>
            </a:r>
            <a:endParaRPr lang="es-ES" noProof="0"/>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BD92FDED-078F-4A94-835A-D2D061335560}"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ítulo y objetos">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58340D2C-F23B-410F-B7FF-AF3ECBEFCABF}"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Encabezado de sección">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106B0EFE-909A-4F3F-9A57-125305649B96}"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Dos objetos">
    <p:spTree>
      <p:nvGrpSpPr>
        <p:cNvPr id="1" name=""/>
        <p:cNvGrpSpPr/>
        <p:nvPr/>
      </p:nvGrpSpPr>
      <p:grpSpPr>
        <a:xfrm>
          <a:off x="0" y="0"/>
          <a:ext cx="0" cy="0"/>
          <a:chOff x="0" y="0"/>
          <a:chExt cx="0" cy="0"/>
        </a:xfrm>
      </p:grpSpPr>
      <p:pic>
        <p:nvPicPr>
          <p:cNvPr id="5"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7"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8"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9"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0"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1"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2"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3"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4"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5"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4"/>
          <p:cNvSpPr>
            <a:spLocks noGrp="1" noChangeArrowheads="1"/>
          </p:cNvSpPr>
          <p:nvPr>
            <p:ph type="dt" sz="half" idx="11"/>
          </p:nvPr>
        </p:nvSpPr>
        <p:spPr/>
        <p:txBody>
          <a:bodyPr/>
          <a:lstStyle>
            <a:lvl1pPr>
              <a:defRPr/>
            </a:lvl1pPr>
          </a:lstStyle>
          <a:p>
            <a:pPr>
              <a:defRPr/>
            </a:pPr>
            <a:endParaRPr lang="en-US"/>
          </a:p>
        </p:txBody>
      </p:sp>
      <p:sp>
        <p:nvSpPr>
          <p:cNvPr id="18" name="Rectangle 5"/>
          <p:cNvSpPr>
            <a:spLocks noGrp="1" noChangeArrowheads="1"/>
          </p:cNvSpPr>
          <p:nvPr>
            <p:ph type="ftr" sz="quarter" idx="12"/>
          </p:nvPr>
        </p:nvSpPr>
        <p:spPr/>
        <p:txBody>
          <a:bodyPr/>
          <a:lstStyle>
            <a:lvl1pPr>
              <a:defRPr/>
            </a:lvl1pPr>
          </a:lstStyle>
          <a:p>
            <a:pPr>
              <a:defRPr/>
            </a:pPr>
            <a:endParaRPr lang="en-US"/>
          </a:p>
        </p:txBody>
      </p:sp>
      <p:sp>
        <p:nvSpPr>
          <p:cNvPr id="19" name="Rectangle 6"/>
          <p:cNvSpPr>
            <a:spLocks noGrp="1" noChangeArrowheads="1"/>
          </p:cNvSpPr>
          <p:nvPr>
            <p:ph type="sldNum" sz="quarter" idx="13"/>
          </p:nvPr>
        </p:nvSpPr>
        <p:spPr/>
        <p:txBody>
          <a:bodyPr/>
          <a:lstStyle>
            <a:lvl1pPr>
              <a:defRPr/>
            </a:lvl1pPr>
          </a:lstStyle>
          <a:p>
            <a:pPr>
              <a:defRPr/>
            </a:pPr>
            <a:fld id="{BF09A989-900D-4569-BC03-243CA9EAEF7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ación">
    <p:spTree>
      <p:nvGrpSpPr>
        <p:cNvPr id="1" name=""/>
        <p:cNvGrpSpPr/>
        <p:nvPr/>
      </p:nvGrpSpPr>
      <p:grpSpPr>
        <a:xfrm>
          <a:off x="0" y="0"/>
          <a:ext cx="0" cy="0"/>
          <a:chOff x="0" y="0"/>
          <a:chExt cx="0" cy="0"/>
        </a:xfrm>
      </p:grpSpPr>
      <p:pic>
        <p:nvPicPr>
          <p:cNvPr id="7"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8"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9"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10"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11"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2"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3"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4"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5"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6"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7"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8" name="Rectangle 4"/>
          <p:cNvSpPr>
            <a:spLocks noGrp="1" noChangeArrowheads="1"/>
          </p:cNvSpPr>
          <p:nvPr>
            <p:ph type="dt" sz="half" idx="10"/>
          </p:nvPr>
        </p:nvSpPr>
        <p:spPr/>
        <p:txBody>
          <a:bodyPr/>
          <a:lstStyle>
            <a:lvl1pPr>
              <a:defRPr/>
            </a:lvl1pPr>
          </a:lstStyle>
          <a:p>
            <a:pPr>
              <a:defRPr/>
            </a:pPr>
            <a:endParaRPr lang="en-US"/>
          </a:p>
        </p:txBody>
      </p:sp>
      <p:sp>
        <p:nvSpPr>
          <p:cNvPr id="19" name="Rectangle 4"/>
          <p:cNvSpPr>
            <a:spLocks noGrp="1" noChangeArrowheads="1"/>
          </p:cNvSpPr>
          <p:nvPr>
            <p:ph type="dt" sz="half" idx="11"/>
          </p:nvPr>
        </p:nvSpPr>
        <p:spPr/>
        <p:txBody>
          <a:bodyPr/>
          <a:lstStyle>
            <a:lvl1pPr>
              <a:defRPr/>
            </a:lvl1pPr>
          </a:lstStyle>
          <a:p>
            <a:pPr>
              <a:defRPr/>
            </a:pPr>
            <a:endParaRPr lang="en-US"/>
          </a:p>
        </p:txBody>
      </p:sp>
      <p:sp>
        <p:nvSpPr>
          <p:cNvPr id="20" name="Rectangle 5"/>
          <p:cNvSpPr>
            <a:spLocks noGrp="1" noChangeArrowheads="1"/>
          </p:cNvSpPr>
          <p:nvPr>
            <p:ph type="ftr" sz="quarter" idx="12"/>
          </p:nvPr>
        </p:nvSpPr>
        <p:spPr/>
        <p:txBody>
          <a:bodyPr/>
          <a:lstStyle>
            <a:lvl1pPr>
              <a:defRPr/>
            </a:lvl1pPr>
          </a:lstStyle>
          <a:p>
            <a:pPr>
              <a:defRPr/>
            </a:pPr>
            <a:endParaRPr lang="en-US"/>
          </a:p>
        </p:txBody>
      </p:sp>
      <p:sp>
        <p:nvSpPr>
          <p:cNvPr id="21" name="Rectangle 6"/>
          <p:cNvSpPr>
            <a:spLocks noGrp="1" noChangeArrowheads="1"/>
          </p:cNvSpPr>
          <p:nvPr>
            <p:ph type="sldNum" sz="quarter" idx="13"/>
          </p:nvPr>
        </p:nvSpPr>
        <p:spPr/>
        <p:txBody>
          <a:bodyPr/>
          <a:lstStyle>
            <a:lvl1pPr>
              <a:defRPr/>
            </a:lvl1pPr>
          </a:lstStyle>
          <a:p>
            <a:pPr>
              <a:defRPr/>
            </a:pPr>
            <a:fld id="{2461F35F-3A29-42C1-B0D8-73E28C7DC035}"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Sólo el título">
    <p:spTree>
      <p:nvGrpSpPr>
        <p:cNvPr id="1" name=""/>
        <p:cNvGrpSpPr/>
        <p:nvPr/>
      </p:nvGrpSpPr>
      <p:grpSpPr>
        <a:xfrm>
          <a:off x="0" y="0"/>
          <a:ext cx="0" cy="0"/>
          <a:chOff x="0" y="0"/>
          <a:chExt cx="0" cy="0"/>
        </a:xfrm>
      </p:grpSpPr>
      <p:pic>
        <p:nvPicPr>
          <p:cNvPr id="3"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4"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5"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6"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7"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8"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9"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0"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1"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2"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3"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14" name="Rectangle 4"/>
          <p:cNvSpPr>
            <a:spLocks noGrp="1" noChangeArrowheads="1"/>
          </p:cNvSpPr>
          <p:nvPr>
            <p:ph type="dt" sz="half" idx="10"/>
          </p:nvPr>
        </p:nvSpPr>
        <p:spPr/>
        <p:txBody>
          <a:bodyPr/>
          <a:lstStyle>
            <a:lvl1pPr>
              <a:defRPr/>
            </a:lvl1pPr>
          </a:lstStyle>
          <a:p>
            <a:pPr>
              <a:defRPr/>
            </a:pPr>
            <a:endParaRPr lang="en-US"/>
          </a:p>
        </p:txBody>
      </p:sp>
      <p:sp>
        <p:nvSpPr>
          <p:cNvPr id="15" name="Rectangle 4"/>
          <p:cNvSpPr>
            <a:spLocks noGrp="1" noChangeArrowheads="1"/>
          </p:cNvSpPr>
          <p:nvPr>
            <p:ph type="dt" sz="half" idx="11"/>
          </p:nvPr>
        </p:nvSpPr>
        <p:spPr/>
        <p:txBody>
          <a:bodyPr/>
          <a:lstStyle>
            <a:lvl1pPr>
              <a:defRPr/>
            </a:lvl1pPr>
          </a:lstStyle>
          <a:p>
            <a:pPr>
              <a:defRPr/>
            </a:pPr>
            <a:endParaRPr lang="en-US"/>
          </a:p>
        </p:txBody>
      </p:sp>
      <p:sp>
        <p:nvSpPr>
          <p:cNvPr id="16" name="Rectangle 5"/>
          <p:cNvSpPr>
            <a:spLocks noGrp="1" noChangeArrowheads="1"/>
          </p:cNvSpPr>
          <p:nvPr>
            <p:ph type="ftr" sz="quarter" idx="12"/>
          </p:nvPr>
        </p:nvSpPr>
        <p:spPr/>
        <p:txBody>
          <a:bodyPr/>
          <a:lstStyle>
            <a:lvl1pPr>
              <a:defRPr/>
            </a:lvl1pPr>
          </a:lstStyle>
          <a:p>
            <a:pPr>
              <a:defRPr/>
            </a:pPr>
            <a:endParaRPr lang="en-US"/>
          </a:p>
        </p:txBody>
      </p:sp>
      <p:sp>
        <p:nvSpPr>
          <p:cNvPr id="17" name="Rectangle 6"/>
          <p:cNvSpPr>
            <a:spLocks noGrp="1" noChangeArrowheads="1"/>
          </p:cNvSpPr>
          <p:nvPr>
            <p:ph type="sldNum" sz="quarter" idx="13"/>
          </p:nvPr>
        </p:nvSpPr>
        <p:spPr/>
        <p:txBody>
          <a:bodyPr/>
          <a:lstStyle>
            <a:lvl1pPr>
              <a:defRPr/>
            </a:lvl1pPr>
          </a:lstStyle>
          <a:p>
            <a:pPr>
              <a:defRPr/>
            </a:pPr>
            <a:fld id="{3778FB81-DE5C-4917-8697-E0BE6CC9198B}"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En blanco">
    <p:spTree>
      <p:nvGrpSpPr>
        <p:cNvPr id="1" name=""/>
        <p:cNvGrpSpPr/>
        <p:nvPr/>
      </p:nvGrpSpPr>
      <p:grpSpPr>
        <a:xfrm>
          <a:off x="0" y="0"/>
          <a:ext cx="0" cy="0"/>
          <a:chOff x="0" y="0"/>
          <a:chExt cx="0" cy="0"/>
        </a:xfrm>
      </p:grpSpPr>
      <p:pic>
        <p:nvPicPr>
          <p:cNvPr id="2"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3"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4"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5"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6"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7"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8"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9"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0"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1"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2"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13" name="Rectangle 4"/>
          <p:cNvSpPr>
            <a:spLocks noGrp="1" noChangeArrowheads="1"/>
          </p:cNvSpPr>
          <p:nvPr>
            <p:ph type="dt" sz="half" idx="10"/>
          </p:nvPr>
        </p:nvSpPr>
        <p:spPr/>
        <p:txBody>
          <a:bodyPr/>
          <a:lstStyle>
            <a:lvl1pPr>
              <a:defRPr/>
            </a:lvl1pPr>
          </a:lstStyle>
          <a:p>
            <a:pPr>
              <a:defRPr/>
            </a:pPr>
            <a:endParaRPr lang="en-US"/>
          </a:p>
        </p:txBody>
      </p:sp>
      <p:sp>
        <p:nvSpPr>
          <p:cNvPr id="14" name="Rectangle 4"/>
          <p:cNvSpPr>
            <a:spLocks noGrp="1" noChangeArrowheads="1"/>
          </p:cNvSpPr>
          <p:nvPr>
            <p:ph type="dt" sz="half" idx="11"/>
          </p:nvPr>
        </p:nvSpPr>
        <p:spPr/>
        <p:txBody>
          <a:bodyPr/>
          <a:lstStyle>
            <a:lvl1pPr>
              <a:defRPr/>
            </a:lvl1pPr>
          </a:lstStyle>
          <a:p>
            <a:pPr>
              <a:defRPr/>
            </a:pPr>
            <a:endParaRPr lang="en-US"/>
          </a:p>
        </p:txBody>
      </p:sp>
      <p:sp>
        <p:nvSpPr>
          <p:cNvPr id="15" name="Rectangle 5"/>
          <p:cNvSpPr>
            <a:spLocks noGrp="1" noChangeArrowheads="1"/>
          </p:cNvSpPr>
          <p:nvPr>
            <p:ph type="ftr" sz="quarter" idx="12"/>
          </p:nvPr>
        </p:nvSpPr>
        <p:spPr/>
        <p:txBody>
          <a:bodyPr/>
          <a:lstStyle>
            <a:lvl1pPr>
              <a:defRPr/>
            </a:lvl1pPr>
          </a:lstStyle>
          <a:p>
            <a:pPr>
              <a:defRPr/>
            </a:pPr>
            <a:endParaRPr lang="en-US"/>
          </a:p>
        </p:txBody>
      </p:sp>
      <p:sp>
        <p:nvSpPr>
          <p:cNvPr id="16" name="Rectangle 6"/>
          <p:cNvSpPr>
            <a:spLocks noGrp="1" noChangeArrowheads="1"/>
          </p:cNvSpPr>
          <p:nvPr>
            <p:ph type="sldNum" sz="quarter" idx="13"/>
          </p:nvPr>
        </p:nvSpPr>
        <p:spPr/>
        <p:txBody>
          <a:bodyPr/>
          <a:lstStyle>
            <a:lvl1pPr>
              <a:defRPr/>
            </a:lvl1pPr>
          </a:lstStyle>
          <a:p>
            <a:pPr>
              <a:defRPr/>
            </a:pPr>
            <a:fld id="{B9448388-91B4-4667-BF3E-D93E3F1F006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ido con título">
    <p:spTree>
      <p:nvGrpSpPr>
        <p:cNvPr id="1" name=""/>
        <p:cNvGrpSpPr/>
        <p:nvPr/>
      </p:nvGrpSpPr>
      <p:grpSpPr>
        <a:xfrm>
          <a:off x="0" y="0"/>
          <a:ext cx="0" cy="0"/>
          <a:chOff x="0" y="0"/>
          <a:chExt cx="0" cy="0"/>
        </a:xfrm>
      </p:grpSpPr>
      <p:pic>
        <p:nvPicPr>
          <p:cNvPr id="5"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7"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8"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9"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0"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1"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2"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3"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4"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5"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4"/>
          <p:cNvSpPr>
            <a:spLocks noGrp="1" noChangeArrowheads="1"/>
          </p:cNvSpPr>
          <p:nvPr>
            <p:ph type="dt" sz="half" idx="11"/>
          </p:nvPr>
        </p:nvSpPr>
        <p:spPr/>
        <p:txBody>
          <a:bodyPr/>
          <a:lstStyle>
            <a:lvl1pPr>
              <a:defRPr/>
            </a:lvl1pPr>
          </a:lstStyle>
          <a:p>
            <a:pPr>
              <a:defRPr/>
            </a:pPr>
            <a:endParaRPr lang="en-US"/>
          </a:p>
        </p:txBody>
      </p:sp>
      <p:sp>
        <p:nvSpPr>
          <p:cNvPr id="18" name="Rectangle 5"/>
          <p:cNvSpPr>
            <a:spLocks noGrp="1" noChangeArrowheads="1"/>
          </p:cNvSpPr>
          <p:nvPr>
            <p:ph type="ftr" sz="quarter" idx="12"/>
          </p:nvPr>
        </p:nvSpPr>
        <p:spPr/>
        <p:txBody>
          <a:bodyPr/>
          <a:lstStyle>
            <a:lvl1pPr>
              <a:defRPr/>
            </a:lvl1pPr>
          </a:lstStyle>
          <a:p>
            <a:pPr>
              <a:defRPr/>
            </a:pPr>
            <a:endParaRPr lang="en-US"/>
          </a:p>
        </p:txBody>
      </p:sp>
      <p:sp>
        <p:nvSpPr>
          <p:cNvPr id="19" name="Rectangle 6"/>
          <p:cNvSpPr>
            <a:spLocks noGrp="1" noChangeArrowheads="1"/>
          </p:cNvSpPr>
          <p:nvPr>
            <p:ph type="sldNum" sz="quarter" idx="13"/>
          </p:nvPr>
        </p:nvSpPr>
        <p:spPr/>
        <p:txBody>
          <a:bodyPr/>
          <a:lstStyle>
            <a:lvl1pPr>
              <a:defRPr/>
            </a:lvl1pPr>
          </a:lstStyle>
          <a:p>
            <a:pPr>
              <a:defRPr/>
            </a:pPr>
            <a:fld id="{A963BE32-9D8F-4634-BA59-512786D111C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Imagen con título">
    <p:spTree>
      <p:nvGrpSpPr>
        <p:cNvPr id="1" name=""/>
        <p:cNvGrpSpPr/>
        <p:nvPr/>
      </p:nvGrpSpPr>
      <p:grpSpPr>
        <a:xfrm>
          <a:off x="0" y="0"/>
          <a:ext cx="0" cy="0"/>
          <a:chOff x="0" y="0"/>
          <a:chExt cx="0" cy="0"/>
        </a:xfrm>
      </p:grpSpPr>
      <p:pic>
        <p:nvPicPr>
          <p:cNvPr id="5"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pic>
        <p:nvPicPr>
          <p:cNvPr id="7"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8"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9"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0"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1"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2"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3"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4"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5"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4"/>
          <p:cNvSpPr>
            <a:spLocks noGrp="1" noChangeArrowheads="1"/>
          </p:cNvSpPr>
          <p:nvPr>
            <p:ph type="dt" sz="half" idx="11"/>
          </p:nvPr>
        </p:nvSpPr>
        <p:spPr/>
        <p:txBody>
          <a:bodyPr/>
          <a:lstStyle>
            <a:lvl1pPr>
              <a:defRPr/>
            </a:lvl1pPr>
          </a:lstStyle>
          <a:p>
            <a:pPr>
              <a:defRPr/>
            </a:pPr>
            <a:endParaRPr lang="en-US"/>
          </a:p>
        </p:txBody>
      </p:sp>
      <p:sp>
        <p:nvSpPr>
          <p:cNvPr id="18" name="Rectangle 5"/>
          <p:cNvSpPr>
            <a:spLocks noGrp="1" noChangeArrowheads="1"/>
          </p:cNvSpPr>
          <p:nvPr>
            <p:ph type="ftr" sz="quarter" idx="12"/>
          </p:nvPr>
        </p:nvSpPr>
        <p:spPr/>
        <p:txBody>
          <a:bodyPr/>
          <a:lstStyle>
            <a:lvl1pPr>
              <a:defRPr/>
            </a:lvl1pPr>
          </a:lstStyle>
          <a:p>
            <a:pPr>
              <a:defRPr/>
            </a:pPr>
            <a:endParaRPr lang="en-US"/>
          </a:p>
        </p:txBody>
      </p:sp>
      <p:sp>
        <p:nvSpPr>
          <p:cNvPr id="19" name="Rectangle 6"/>
          <p:cNvSpPr>
            <a:spLocks noGrp="1" noChangeArrowheads="1"/>
          </p:cNvSpPr>
          <p:nvPr>
            <p:ph type="sldNum" sz="quarter" idx="13"/>
          </p:nvPr>
        </p:nvSpPr>
        <p:spPr/>
        <p:txBody>
          <a:bodyPr/>
          <a:lstStyle>
            <a:lvl1pPr>
              <a:defRPr/>
            </a:lvl1pPr>
          </a:lstStyle>
          <a:p>
            <a:pPr>
              <a:defRPr/>
            </a:pPr>
            <a:fld id="{9016420D-36FA-4D41-A1F3-37EDBDB58ABE}"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4"/>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en-US"/>
          </a:p>
        </p:txBody>
      </p:sp>
      <p:sp>
        <p:nvSpPr>
          <p:cNvPr id="3"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cs typeface="+mn-cs"/>
              </a:defRPr>
            </a:lvl1pPr>
          </a:lstStyle>
          <a:p>
            <a:pPr>
              <a:defRPr/>
            </a:pPr>
            <a:fld id="{23359B8E-7E2F-40A6-A75C-062127991C53}" type="slidenum">
              <a:rPr lang="en-US"/>
              <a:pPr>
                <a:defRPr/>
              </a:pPr>
              <a:t>‹#›</a:t>
            </a:fld>
            <a:endParaRPr lang="en-US"/>
          </a:p>
        </p:txBody>
      </p:sp>
      <p:pic>
        <p:nvPicPr>
          <p:cNvPr id="1033" name="Picture 9" descr="artplus_nature_naturalcity42_a"/>
          <p:cNvPicPr>
            <a:picLocks noChangeAspect="1" noChangeArrowheads="1"/>
          </p:cNvPicPr>
          <p:nvPr/>
        </p:nvPicPr>
        <p:blipFill>
          <a:blip r:embed="rId15"/>
          <a:srcRect/>
          <a:stretch>
            <a:fillRect/>
          </a:stretch>
        </p:blipFill>
        <p:spPr bwMode="auto">
          <a:xfrm>
            <a:off x="7891463" y="5935663"/>
            <a:ext cx="1235075" cy="833437"/>
          </a:xfrm>
          <a:prstGeom prst="rect">
            <a:avLst/>
          </a:prstGeom>
          <a:noFill/>
          <a:ln w="9525">
            <a:noFill/>
            <a:miter lim="800000"/>
            <a:headEnd/>
            <a:tailEnd/>
          </a:ln>
        </p:spPr>
      </p:pic>
      <p:pic>
        <p:nvPicPr>
          <p:cNvPr id="1034" name="Picture 10" descr="artplus_nature_naturalcity42_b"/>
          <p:cNvPicPr>
            <a:picLocks noChangeAspect="1" noChangeArrowheads="1"/>
          </p:cNvPicPr>
          <p:nvPr/>
        </p:nvPicPr>
        <p:blipFill>
          <a:blip r:embed="rId16"/>
          <a:srcRect/>
          <a:stretch>
            <a:fillRect/>
          </a:stretch>
        </p:blipFill>
        <p:spPr bwMode="auto">
          <a:xfrm>
            <a:off x="7981950" y="5916613"/>
            <a:ext cx="828675" cy="158750"/>
          </a:xfrm>
          <a:prstGeom prst="rect">
            <a:avLst/>
          </a:prstGeom>
          <a:noFill/>
          <a:ln w="9525">
            <a:noFill/>
            <a:miter lim="800000"/>
            <a:headEnd/>
            <a:tailEnd/>
          </a:ln>
        </p:spPr>
      </p:pic>
      <p:pic>
        <p:nvPicPr>
          <p:cNvPr id="1035" name="Picture 11" descr="artplus_nature_naturalcity42_e"/>
          <p:cNvPicPr>
            <a:picLocks noChangeAspect="1" noChangeArrowheads="1"/>
          </p:cNvPicPr>
          <p:nvPr/>
        </p:nvPicPr>
        <p:blipFill>
          <a:blip r:embed="rId17"/>
          <a:srcRect/>
          <a:stretch>
            <a:fillRect/>
          </a:stretch>
        </p:blipFill>
        <p:spPr bwMode="auto">
          <a:xfrm>
            <a:off x="8161338" y="5608638"/>
            <a:ext cx="430212" cy="463550"/>
          </a:xfrm>
          <a:prstGeom prst="rect">
            <a:avLst/>
          </a:prstGeom>
          <a:noFill/>
          <a:ln w="9525">
            <a:noFill/>
            <a:miter lim="800000"/>
            <a:headEnd/>
            <a:tailEnd/>
          </a:ln>
        </p:spPr>
      </p:pic>
      <p:pic>
        <p:nvPicPr>
          <p:cNvPr id="1036" name="Picture 12" descr="artplus_nature_naturalcity42_d"/>
          <p:cNvPicPr>
            <a:picLocks noChangeAspect="1" noChangeArrowheads="1"/>
          </p:cNvPicPr>
          <p:nvPr/>
        </p:nvPicPr>
        <p:blipFill>
          <a:blip r:embed="rId18"/>
          <a:srcRect/>
          <a:stretch>
            <a:fillRect/>
          </a:stretch>
        </p:blipFill>
        <p:spPr bwMode="auto">
          <a:xfrm>
            <a:off x="8102600" y="5849938"/>
            <a:ext cx="173038" cy="161925"/>
          </a:xfrm>
          <a:prstGeom prst="rect">
            <a:avLst/>
          </a:prstGeom>
          <a:noFill/>
          <a:ln w="9525">
            <a:noFill/>
            <a:miter lim="800000"/>
            <a:headEnd/>
            <a:tailEnd/>
          </a:ln>
        </p:spPr>
      </p:pic>
      <p:pic>
        <p:nvPicPr>
          <p:cNvPr id="1037" name="Picture 13" descr="artplus_nature_naturalcity42_i"/>
          <p:cNvPicPr>
            <a:picLocks noChangeAspect="1" noChangeArrowheads="1"/>
          </p:cNvPicPr>
          <p:nvPr/>
        </p:nvPicPr>
        <p:blipFill>
          <a:blip r:embed="rId19"/>
          <a:srcRect/>
          <a:stretch>
            <a:fillRect/>
          </a:stretch>
        </p:blipFill>
        <p:spPr bwMode="auto">
          <a:xfrm>
            <a:off x="8469313" y="5969000"/>
            <a:ext cx="461962" cy="244475"/>
          </a:xfrm>
          <a:prstGeom prst="rect">
            <a:avLst/>
          </a:prstGeom>
          <a:noFill/>
          <a:ln w="9525">
            <a:noFill/>
            <a:miter lim="800000"/>
            <a:headEnd/>
            <a:tailEnd/>
          </a:ln>
        </p:spPr>
      </p:pic>
      <p:pic>
        <p:nvPicPr>
          <p:cNvPr id="1038" name="Picture 14" descr="artplus_nature_naturalcity42_c"/>
          <p:cNvPicPr>
            <a:picLocks noChangeAspect="1" noChangeArrowheads="1"/>
          </p:cNvPicPr>
          <p:nvPr/>
        </p:nvPicPr>
        <p:blipFill>
          <a:blip r:embed="rId20"/>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21"/>
          <a:srcRect/>
          <a:stretch>
            <a:fillRect/>
          </a:stretch>
        </p:blipFill>
        <p:spPr bwMode="auto">
          <a:xfrm>
            <a:off x="7926388" y="6334125"/>
            <a:ext cx="1370012" cy="523875"/>
          </a:xfrm>
          <a:prstGeom prst="rect">
            <a:avLst/>
          </a:prstGeom>
          <a:noFill/>
          <a:ln w="9525">
            <a:noFill/>
            <a:miter lim="800000"/>
            <a:headEnd/>
            <a:tailEnd/>
          </a:ln>
        </p:spPr>
      </p:pic>
      <p:sp>
        <p:nvSpPr>
          <p:cNvPr id="4"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pic>
        <p:nvPicPr>
          <p:cNvPr id="1044" name="Picture 20" descr="a1"/>
          <p:cNvPicPr>
            <a:picLocks noChangeAspect="1" noChangeArrowheads="1"/>
          </p:cNvPicPr>
          <p:nvPr/>
        </p:nvPicPr>
        <p:blipFill>
          <a:blip r:embed="rId22"/>
          <a:srcRect/>
          <a:stretch>
            <a:fillRect/>
          </a:stretch>
        </p:blipFill>
        <p:spPr bwMode="auto">
          <a:xfrm>
            <a:off x="9625013" y="328613"/>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23"/>
          <a:srcRect/>
          <a:stretch>
            <a:fillRect/>
          </a:stretch>
        </p:blipFill>
        <p:spPr bwMode="auto">
          <a:xfrm>
            <a:off x="-990600" y="1371600"/>
            <a:ext cx="8255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 y="-52"/>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 y="-48"/>
                                    </p:animMotion>
                                  </p:childTnLst>
                                </p:cTn>
                              </p:par>
                              <p:par>
                                <p:cTn id="14" presetID="22" presetClass="entr" presetSubtype="8"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s.wikipedia.org/wiki/Sistema_din%C3%A1mic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legsa.com.ar/Diccionario/Imagen/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WordArt 2"/>
          <p:cNvSpPr>
            <a:spLocks noChangeArrowheads="1" noChangeShapeType="1" noTextEdit="1"/>
          </p:cNvSpPr>
          <p:nvPr/>
        </p:nvSpPr>
        <p:spPr bwMode="auto">
          <a:xfrm>
            <a:off x="285750" y="214313"/>
            <a:ext cx="6643688" cy="12573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effectLst>
                  <a:outerShdw dist="45791" dir="2021404" algn="ctr" rotWithShape="0">
                    <a:srgbClr val="B2B2B2">
                      <a:alpha val="79999"/>
                    </a:srgbClr>
                  </a:outerShdw>
                </a:effectLst>
                <a:latin typeface="Edwardian Script ITC"/>
              </a:rPr>
              <a:t>Instituto Tecnológico de Sonora</a:t>
            </a:r>
          </a:p>
        </p:txBody>
      </p:sp>
      <p:sp>
        <p:nvSpPr>
          <p:cNvPr id="10" name="9 Rectángulo"/>
          <p:cNvSpPr/>
          <p:nvPr/>
        </p:nvSpPr>
        <p:spPr>
          <a:xfrm>
            <a:off x="0" y="1628800"/>
            <a:ext cx="4989190" cy="2308324"/>
          </a:xfrm>
          <a:prstGeom prst="rect">
            <a:avLst/>
          </a:prstGeom>
          <a:ln>
            <a:noFill/>
          </a:ln>
        </p:spPr>
        <p:txBody>
          <a:bodyPr>
            <a:spAutoFit/>
          </a:bodyPr>
          <a:lstStyle/>
          <a:p>
            <a:pPr algn="ctr">
              <a:defRPr/>
            </a:pPr>
            <a:r>
              <a:rPr lang="es-MX" sz="2400" b="1" dirty="0">
                <a:ln w="18000">
                  <a:solidFill>
                    <a:schemeClr val="tx1"/>
                  </a:solidFill>
                  <a:prstDash val="solid"/>
                  <a:miter lim="800000"/>
                </a:ln>
                <a:effectLst>
                  <a:outerShdw blurRad="25500" dist="23000" dir="7020000" algn="tl">
                    <a:srgbClr val="000000">
                      <a:alpha val="50000"/>
                    </a:srgbClr>
                  </a:outerShdw>
                </a:effectLst>
                <a:cs typeface="+mn-cs"/>
              </a:rPr>
              <a:t>   UNIDAD I</a:t>
            </a:r>
          </a:p>
          <a:p>
            <a:pPr algn="ctr">
              <a:defRPr/>
            </a:pPr>
            <a:r>
              <a:rPr lang="es-MX" sz="2400" b="1" dirty="0">
                <a:ln w="18000">
                  <a:solidFill>
                    <a:schemeClr val="tx1"/>
                  </a:solidFill>
                  <a:prstDash val="solid"/>
                  <a:miter lim="800000"/>
                </a:ln>
                <a:effectLst>
                  <a:outerShdw blurRad="25500" dist="23000" dir="7020000" algn="tl">
                    <a:srgbClr val="000000">
                      <a:alpha val="50000"/>
                    </a:srgbClr>
                  </a:outerShdw>
                </a:effectLst>
                <a:cs typeface="+mn-cs"/>
              </a:rPr>
              <a:t> </a:t>
            </a:r>
            <a:endParaRPr lang="es-ES" sz="2400" b="1" dirty="0">
              <a:ln w="18000">
                <a:solidFill>
                  <a:schemeClr val="tx1"/>
                </a:solidFill>
                <a:prstDash val="solid"/>
                <a:miter lim="800000"/>
              </a:ln>
              <a:effectLst>
                <a:outerShdw blurRad="25500" dist="23000" dir="7020000" algn="tl">
                  <a:srgbClr val="000000">
                    <a:alpha val="50000"/>
                  </a:srgbClr>
                </a:outerShdw>
              </a:effectLst>
              <a:cs typeface="+mn-cs"/>
            </a:endParaRPr>
          </a:p>
          <a:p>
            <a:pPr algn="ctr">
              <a:defRPr/>
            </a:pPr>
            <a:r>
              <a:rPr lang="es-MX" sz="2400" b="1" dirty="0">
                <a:ln w="18000">
                  <a:solidFill>
                    <a:schemeClr val="tx1"/>
                  </a:solidFill>
                  <a:prstDash val="solid"/>
                  <a:miter lim="800000"/>
                </a:ln>
                <a:effectLst>
                  <a:outerShdw blurRad="25500" dist="23000" dir="7020000" algn="tl">
                    <a:srgbClr val="000000">
                      <a:alpha val="50000"/>
                    </a:srgbClr>
                  </a:outerShdw>
                </a:effectLst>
                <a:cs typeface="+mn-cs"/>
              </a:rPr>
              <a:t> PLANEACION DE LA CALIDAD</a:t>
            </a:r>
            <a:endParaRPr lang="es-ES" sz="2400" b="1" dirty="0">
              <a:ln w="18000">
                <a:solidFill>
                  <a:schemeClr val="tx1"/>
                </a:solidFill>
                <a:prstDash val="solid"/>
                <a:miter lim="800000"/>
              </a:ln>
              <a:effectLst>
                <a:outerShdw blurRad="25500" dist="23000" dir="7020000" algn="tl">
                  <a:srgbClr val="000000">
                    <a:alpha val="50000"/>
                  </a:srgbClr>
                </a:outerShdw>
              </a:effectLst>
              <a:cs typeface="+mn-cs"/>
            </a:endParaRPr>
          </a:p>
          <a:p>
            <a:pPr algn="ctr">
              <a:defRPr/>
            </a:pPr>
            <a:r>
              <a:rPr lang="es-MX" sz="2400" b="1" dirty="0">
                <a:ln w="18000">
                  <a:solidFill>
                    <a:schemeClr val="tx1"/>
                  </a:solidFill>
                  <a:prstDash val="solid"/>
                  <a:miter lim="800000"/>
                </a:ln>
                <a:effectLst>
                  <a:outerShdw blurRad="25500" dist="23000" dir="7020000" algn="tl">
                    <a:srgbClr val="000000">
                      <a:alpha val="50000"/>
                    </a:srgbClr>
                  </a:outerShdw>
                </a:effectLst>
                <a:cs typeface="+mn-cs"/>
              </a:rPr>
              <a:t> </a:t>
            </a:r>
            <a:endParaRPr lang="es-ES" sz="2400" b="1" dirty="0">
              <a:ln w="18000">
                <a:solidFill>
                  <a:schemeClr val="tx1"/>
                </a:solidFill>
                <a:prstDash val="solid"/>
                <a:miter lim="800000"/>
              </a:ln>
              <a:effectLst>
                <a:outerShdw blurRad="25500" dist="23000" dir="7020000" algn="tl">
                  <a:srgbClr val="000000">
                    <a:alpha val="50000"/>
                  </a:srgbClr>
                </a:outerShdw>
              </a:effectLst>
              <a:cs typeface="+mn-cs"/>
            </a:endParaRPr>
          </a:p>
          <a:p>
            <a:pPr algn="ctr">
              <a:defRPr/>
            </a:pPr>
            <a:r>
              <a:rPr lang="es-MX" sz="2400" b="1" dirty="0">
                <a:ln w="18000">
                  <a:solidFill>
                    <a:schemeClr val="tx1"/>
                  </a:solidFill>
                  <a:prstDash val="solid"/>
                  <a:miter lim="800000"/>
                </a:ln>
                <a:effectLst>
                  <a:outerShdw blurRad="25500" dist="23000" dir="7020000" algn="tl">
                    <a:srgbClr val="000000">
                      <a:alpha val="50000"/>
                    </a:srgbClr>
                  </a:outerShdw>
                </a:effectLst>
                <a:cs typeface="+mn-cs"/>
              </a:rPr>
              <a:t>INGENIERÍA INDUSTRIAL Y DE SISTEMAS</a:t>
            </a:r>
            <a:endParaRPr lang="es-ES" sz="2400" b="1" dirty="0">
              <a:ln w="18000">
                <a:solidFill>
                  <a:schemeClr val="tx1"/>
                </a:solidFill>
                <a:prstDash val="solid"/>
                <a:miter lim="800000"/>
              </a:ln>
              <a:effectLst>
                <a:outerShdw blurRad="25500" dist="23000" dir="7020000" algn="tl">
                  <a:srgbClr val="000000">
                    <a:alpha val="50000"/>
                  </a:srgbClr>
                </a:outerShdw>
              </a:effectLst>
              <a:cs typeface="+mn-cs"/>
            </a:endParaRPr>
          </a:p>
        </p:txBody>
      </p:sp>
      <p:sp>
        <p:nvSpPr>
          <p:cNvPr id="15363" name="11 Rectángulo"/>
          <p:cNvSpPr>
            <a:spLocks noChangeArrowheads="1"/>
          </p:cNvSpPr>
          <p:nvPr/>
        </p:nvSpPr>
        <p:spPr bwMode="auto">
          <a:xfrm>
            <a:off x="179388" y="4221163"/>
            <a:ext cx="5643562" cy="2892425"/>
          </a:xfrm>
          <a:prstGeom prst="rect">
            <a:avLst/>
          </a:prstGeom>
          <a:noFill/>
          <a:ln w="9525">
            <a:noFill/>
            <a:miter lim="800000"/>
            <a:headEnd/>
            <a:tailEnd/>
          </a:ln>
        </p:spPr>
        <p:txBody>
          <a:bodyPr>
            <a:spAutoFit/>
          </a:bodyPr>
          <a:lstStyle/>
          <a:p>
            <a:r>
              <a:rPr lang="es-MX" b="1">
                <a:solidFill>
                  <a:schemeClr val="bg1"/>
                </a:solidFill>
              </a:rPr>
              <a:t>EQUIPO #1:</a:t>
            </a:r>
          </a:p>
          <a:p>
            <a:pPr>
              <a:buFont typeface="Wingdings" pitchFamily="2" charset="2"/>
              <a:buChar char="Ø"/>
            </a:pPr>
            <a:r>
              <a:rPr lang="es-MX" b="1">
                <a:solidFill>
                  <a:schemeClr val="bg1"/>
                </a:solidFill>
              </a:rPr>
              <a:t>Velarde  Rosas  Marco  Antonio</a:t>
            </a:r>
          </a:p>
          <a:p>
            <a:pPr>
              <a:buFont typeface="Wingdings" pitchFamily="2" charset="2"/>
              <a:buChar char="Ø"/>
            </a:pPr>
            <a:r>
              <a:rPr lang="es-MX" b="1">
                <a:solidFill>
                  <a:schemeClr val="bg1"/>
                </a:solidFill>
              </a:rPr>
              <a:t>Padilla  Rodríguez  Christian  Eduardo</a:t>
            </a:r>
          </a:p>
          <a:p>
            <a:pPr>
              <a:buFont typeface="Wingdings" pitchFamily="2" charset="2"/>
              <a:buChar char="Ø"/>
            </a:pPr>
            <a:r>
              <a:rPr lang="es-MX" b="1">
                <a:solidFill>
                  <a:schemeClr val="bg1"/>
                </a:solidFill>
              </a:rPr>
              <a:t>Echegaray Gomeztagle Francisco Javier</a:t>
            </a:r>
          </a:p>
          <a:p>
            <a:pPr>
              <a:buFont typeface="Wingdings" pitchFamily="2" charset="2"/>
              <a:buChar char="Ø"/>
            </a:pPr>
            <a:r>
              <a:rPr lang="es-MX" b="1">
                <a:solidFill>
                  <a:schemeClr val="bg1"/>
                </a:solidFill>
              </a:rPr>
              <a:t>López Lizárraga Enrique</a:t>
            </a:r>
          </a:p>
          <a:p>
            <a:pPr>
              <a:buFont typeface="Wingdings" pitchFamily="2" charset="2"/>
              <a:buChar char="Ø"/>
            </a:pPr>
            <a:r>
              <a:rPr lang="es-MX" b="1">
                <a:solidFill>
                  <a:schemeClr val="bg1"/>
                </a:solidFill>
              </a:rPr>
              <a:t>Arreola Ramírez María del Rosario</a:t>
            </a:r>
          </a:p>
          <a:p>
            <a:pPr>
              <a:buFont typeface="Wingdings" pitchFamily="2" charset="2"/>
              <a:buChar char="Ø"/>
            </a:pPr>
            <a:r>
              <a:rPr lang="es-MX" b="1">
                <a:solidFill>
                  <a:schemeClr val="bg1"/>
                </a:solidFill>
              </a:rPr>
              <a:t>Camacho Noriega Santiago</a:t>
            </a:r>
          </a:p>
          <a:p>
            <a:pPr>
              <a:buFont typeface="Wingdings" pitchFamily="2" charset="2"/>
              <a:buChar char="Ø"/>
            </a:pPr>
            <a:r>
              <a:rPr lang="es-MX" b="1">
                <a:solidFill>
                  <a:schemeClr val="bg1"/>
                </a:solidFill>
              </a:rPr>
              <a:t>Villanueva Barahona Daniela Analy</a:t>
            </a:r>
          </a:p>
          <a:p>
            <a:pPr>
              <a:buFont typeface="Wingdings" pitchFamily="2" charset="2"/>
              <a:buChar char="Ø"/>
            </a:pPr>
            <a:r>
              <a:rPr lang="es-MX" b="1">
                <a:solidFill>
                  <a:schemeClr val="bg1"/>
                </a:solidFill>
              </a:rPr>
              <a:t>Duran Flores Uziel Efraín</a:t>
            </a:r>
          </a:p>
          <a:p>
            <a:pPr>
              <a:buFont typeface="Wingdings" pitchFamily="2" charset="2"/>
              <a:buChar char="Ø"/>
            </a:pPr>
            <a:endParaRPr lang="es-MX" sz="2000" b="1">
              <a:solidFill>
                <a:schemeClr val="bg1"/>
              </a:solidFill>
            </a:endParaRPr>
          </a:p>
        </p:txBody>
      </p:sp>
      <p:pic>
        <p:nvPicPr>
          <p:cNvPr id="15364" name="Picture 4" descr="http://antiguo.itson.mx/vac/ceneca/beca/imagenes/Logo-ITSON-Azul-1.jpg"/>
          <p:cNvPicPr>
            <a:picLocks noChangeAspect="1" noChangeArrowheads="1"/>
          </p:cNvPicPr>
          <p:nvPr/>
        </p:nvPicPr>
        <p:blipFill>
          <a:blip r:embed="rId3"/>
          <a:srcRect/>
          <a:stretch>
            <a:fillRect/>
          </a:stretch>
        </p:blipFill>
        <p:spPr bwMode="auto">
          <a:xfrm>
            <a:off x="7072313" y="214313"/>
            <a:ext cx="1857375" cy="157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611188" y="692150"/>
            <a:ext cx="7704137" cy="1939925"/>
          </a:xfrm>
          <a:prstGeom prst="rect">
            <a:avLst/>
          </a:prstGeom>
          <a:noFill/>
          <a:ln w="9525">
            <a:noFill/>
            <a:miter lim="800000"/>
            <a:headEnd/>
            <a:tailEnd/>
          </a:ln>
        </p:spPr>
        <p:txBody>
          <a:bodyPr anchor="ctr">
            <a:spAutoFit/>
          </a:bodyPr>
          <a:lstStyle/>
          <a:p>
            <a:pPr algn="just">
              <a:defRPr/>
            </a:pPr>
            <a:r>
              <a:rPr lang="es-MX" sz="2000" b="1" dirty="0">
                <a:effectLst>
                  <a:outerShdw blurRad="38100" dist="38100" dir="2700000" algn="tl">
                    <a:srgbClr val="000000">
                      <a:alpha val="43137"/>
                    </a:srgbClr>
                  </a:outerShdw>
                </a:effectLst>
                <a:latin typeface="Century Gothic" pitchFamily="34" charset="0"/>
                <a:cs typeface="+mn-cs"/>
              </a:rPr>
              <a:t>2.4 PROCESOS DE APOYO:</a:t>
            </a:r>
            <a:endParaRPr lang="es-MX" sz="2000" dirty="0">
              <a:effectLst>
                <a:outerShdw blurRad="38100" dist="38100" dir="2700000" algn="tl">
                  <a:srgbClr val="000000">
                    <a:alpha val="43137"/>
                  </a:srgbClr>
                </a:outerShdw>
              </a:effectLst>
              <a:latin typeface="Century Gothic" pitchFamily="34" charset="0"/>
              <a:cs typeface="+mn-cs"/>
            </a:endParaRPr>
          </a:p>
          <a:p>
            <a:pPr algn="just">
              <a:defRPr/>
            </a:pPr>
            <a:r>
              <a:rPr lang="es-MX" sz="2000" dirty="0">
                <a:latin typeface="Century Gothic" pitchFamily="34" charset="0"/>
                <a:cs typeface="+mn-cs"/>
              </a:rPr>
              <a:t>En este tipo se encuadran los procesos necesarios para el </a:t>
            </a:r>
            <a:r>
              <a:rPr lang="es-MX" sz="2000" u="sng" dirty="0">
                <a:latin typeface="Century Gothic" pitchFamily="34" charset="0"/>
                <a:cs typeface="+mn-cs"/>
              </a:rPr>
              <a:t>control y la mejora del sistema de gestión</a:t>
            </a:r>
            <a:r>
              <a:rPr lang="es-MX" sz="2000" dirty="0">
                <a:latin typeface="Century Gothic" pitchFamily="34" charset="0"/>
                <a:cs typeface="+mn-cs"/>
              </a:rPr>
              <a:t>, que no puedan considerarse estratégicos ni clave. Normalmente estos procesos están muy relacionados con requisitos de las normas que establecen modelos de gestión.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n 1"/>
          <p:cNvPicPr>
            <a:picLocks noGrp="1" noChangeAspect="1" noChangeArrowheads="1"/>
          </p:cNvPicPr>
          <p:nvPr>
            <p:ph idx="1"/>
          </p:nvPr>
        </p:nvPicPr>
        <p:blipFill>
          <a:blip r:embed="rId2"/>
          <a:srcRect/>
          <a:stretch>
            <a:fillRect/>
          </a:stretch>
        </p:blipFill>
        <p:spPr>
          <a:xfrm>
            <a:off x="1835150" y="0"/>
            <a:ext cx="7308850" cy="5661025"/>
          </a:xfrm>
        </p:spPr>
      </p:pic>
      <p:pic>
        <p:nvPicPr>
          <p:cNvPr id="27650" name="Picture 1" descr="C:\Users\kreh\Pictures\TAREAS\mtg.jpg"/>
          <p:cNvPicPr>
            <a:picLocks noChangeAspect="1" noChangeArrowheads="1"/>
          </p:cNvPicPr>
          <p:nvPr/>
        </p:nvPicPr>
        <p:blipFill>
          <a:blip r:embed="rId3"/>
          <a:srcRect/>
          <a:stretch>
            <a:fillRect/>
          </a:stretch>
        </p:blipFill>
        <p:spPr bwMode="auto">
          <a:xfrm>
            <a:off x="0" y="0"/>
            <a:ext cx="1908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7484" y="1340768"/>
            <a:ext cx="8449749" cy="24006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3. TÉRMINOS Y </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DEFINICIONES</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 DE GESTIÓN DE CALIDAD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5650" y="1592263"/>
            <a:ext cx="7704138" cy="3140075"/>
          </a:xfrm>
          <a:prstGeom prst="rect">
            <a:avLst/>
          </a:prstGeom>
          <a:noFill/>
          <a:ln w="9525">
            <a:noFill/>
            <a:miter lim="800000"/>
            <a:headEnd/>
            <a:tailEnd/>
          </a:ln>
        </p:spPr>
        <p:txBody>
          <a:bodyPr anchor="ctr">
            <a:spAutoFit/>
          </a:bodyPr>
          <a:lstStyle/>
          <a:p>
            <a:pPr algn="just"/>
            <a:r>
              <a:rPr lang="es-MX" sz="2000" b="1">
                <a:effectLst>
                  <a:outerShdw blurRad="38100" dist="38100" dir="2700000" algn="tl">
                    <a:srgbClr val="C0C0C0"/>
                  </a:outerShdw>
                </a:effectLst>
                <a:latin typeface="Century Gothic" pitchFamily="34" charset="0"/>
              </a:rPr>
              <a:t>3.1 EVIDENCIA OBJETIVA:</a:t>
            </a:r>
            <a:r>
              <a:rPr lang="es-MX" sz="2000">
                <a:effectLst>
                  <a:outerShdw blurRad="38100" dist="38100" dir="2700000" algn="tl">
                    <a:srgbClr val="C0C0C0"/>
                  </a:outerShdw>
                </a:effectLst>
                <a:latin typeface="Century Gothic" pitchFamily="34" charset="0"/>
              </a:rPr>
              <a:t> </a:t>
            </a:r>
          </a:p>
          <a:p>
            <a:pPr algn="just"/>
            <a:r>
              <a:rPr lang="es-CL" sz="2000">
                <a:latin typeface="Century Gothic" pitchFamily="34" charset="0"/>
              </a:rPr>
              <a:t>Información cuya veracidad se puede demostrar, con base en hechos obtenidos a través de la observación, la medición, el ensayo u otros medios.</a:t>
            </a:r>
            <a:r>
              <a:rPr lang="es-CL"/>
              <a:t> </a:t>
            </a:r>
            <a:endParaRPr lang="es-MX" sz="2000">
              <a:latin typeface="Century Gothic" pitchFamily="34" charset="0"/>
            </a:endParaRPr>
          </a:p>
          <a:p>
            <a:pPr algn="just">
              <a:buFont typeface="Wingdings" pitchFamily="2" charset="2"/>
              <a:buChar char="Ø"/>
            </a:pPr>
            <a:endParaRPr lang="es-ES" sz="2000">
              <a:latin typeface="Century Gothic" pitchFamily="34" charset="0"/>
            </a:endParaRPr>
          </a:p>
          <a:p>
            <a:pPr algn="just"/>
            <a:r>
              <a:rPr lang="es-MX" sz="2000" b="1">
                <a:effectLst>
                  <a:outerShdw blurRad="38100" dist="38100" dir="2700000" algn="tl">
                    <a:srgbClr val="C0C0C0"/>
                  </a:outerShdw>
                </a:effectLst>
                <a:latin typeface="Century Gothic" pitchFamily="34" charset="0"/>
              </a:rPr>
              <a:t>3.2 PROCESO:</a:t>
            </a:r>
            <a:r>
              <a:rPr lang="es-MX" sz="2000">
                <a:effectLst>
                  <a:outerShdw blurRad="38100" dist="38100" dir="2700000" algn="tl">
                    <a:srgbClr val="C0C0C0"/>
                  </a:outerShdw>
                </a:effectLst>
                <a:latin typeface="Century Gothic" pitchFamily="34" charset="0"/>
              </a:rPr>
              <a:t> </a:t>
            </a:r>
          </a:p>
          <a:p>
            <a:pPr algn="just"/>
            <a:r>
              <a:rPr lang="es-CL" sz="2000">
                <a:latin typeface="Century Gothic" pitchFamily="34" charset="0"/>
              </a:rPr>
              <a:t>Un proceso es un conjunto de actividades o eventos (coordinados u organizados) que se realizan o </a:t>
            </a:r>
            <a:r>
              <a:rPr lang="es-CL" sz="2000">
                <a:latin typeface="Century Gothic" pitchFamily="34" charset="0"/>
                <a:hlinkClick r:id="rId2" tooltip="Sistema dinámico"/>
              </a:rPr>
              <a:t>suceden</a:t>
            </a:r>
            <a:r>
              <a:rPr lang="es-CL" sz="2000">
                <a:latin typeface="Century Gothic" pitchFamily="34" charset="0"/>
              </a:rPr>
              <a:t> (alternativa o simultáneamente) bajo ciertas circunstancias con un fin determinado. </a:t>
            </a:r>
            <a:endParaRPr lang="es-MX" sz="2000">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5650" y="346075"/>
            <a:ext cx="7704138" cy="5630863"/>
          </a:xfrm>
          <a:prstGeom prst="rect">
            <a:avLst/>
          </a:prstGeom>
          <a:noFill/>
          <a:ln w="9525">
            <a:noFill/>
            <a:miter lim="800000"/>
            <a:headEnd/>
            <a:tailEnd/>
          </a:ln>
        </p:spPr>
        <p:txBody>
          <a:bodyPr anchor="ctr">
            <a:spAutoFit/>
          </a:bodyPr>
          <a:lstStyle/>
          <a:p>
            <a:pPr algn="just">
              <a:defRPr/>
            </a:pPr>
            <a:r>
              <a:rPr lang="es-MX" sz="2000" b="1" dirty="0">
                <a:effectLst>
                  <a:outerShdw blurRad="38100" dist="38100" dir="2700000" algn="tl">
                    <a:srgbClr val="000000">
                      <a:alpha val="43137"/>
                    </a:srgbClr>
                  </a:outerShdw>
                </a:effectLst>
                <a:latin typeface="Century Gothic" pitchFamily="34" charset="0"/>
                <a:cs typeface="+mn-cs"/>
              </a:rPr>
              <a:t>3.3 PRODUCTO:</a:t>
            </a:r>
            <a:r>
              <a:rPr lang="es-MX" sz="2000" dirty="0">
                <a:effectLst>
                  <a:outerShdw blurRad="38100" dist="38100" dir="2700000" algn="tl">
                    <a:srgbClr val="000000">
                      <a:alpha val="43137"/>
                    </a:srgbClr>
                  </a:outerShdw>
                </a:effectLst>
                <a:latin typeface="Century Gothic" pitchFamily="34" charset="0"/>
                <a:cs typeface="+mn-cs"/>
              </a:rPr>
              <a:t> </a:t>
            </a:r>
          </a:p>
          <a:p>
            <a:pPr algn="just">
              <a:defRPr/>
            </a:pPr>
            <a:r>
              <a:rPr lang="es-MX" sz="2000" dirty="0">
                <a:latin typeface="Century Gothic" pitchFamily="34" charset="0"/>
                <a:cs typeface="+mn-cs"/>
              </a:rPr>
              <a:t>Un producto es cualquier cosa que se puede ofrecer a un mercado para satisfacer un deseo o una necesidad.</a:t>
            </a:r>
          </a:p>
          <a:p>
            <a:pPr algn="just">
              <a:buFont typeface="Wingdings" pitchFamily="2" charset="2"/>
              <a:buChar char="Ø"/>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3.4 PROYECTO:</a:t>
            </a:r>
            <a:r>
              <a:rPr lang="es-MX" sz="2000" dirty="0">
                <a:effectLst>
                  <a:outerShdw blurRad="38100" dist="38100" dir="2700000" algn="tl">
                    <a:srgbClr val="000000">
                      <a:alpha val="43137"/>
                    </a:srgbClr>
                  </a:outerShdw>
                </a:effectLst>
                <a:latin typeface="Century Gothic" pitchFamily="34" charset="0"/>
                <a:cs typeface="+mn-cs"/>
              </a:rPr>
              <a:t> </a:t>
            </a:r>
          </a:p>
          <a:p>
            <a:pPr algn="just">
              <a:defRPr/>
            </a:pPr>
            <a:r>
              <a:rPr lang="es-MX" sz="2000" dirty="0">
                <a:latin typeface="Century Gothic" pitchFamily="34" charset="0"/>
                <a:cs typeface="+mn-cs"/>
              </a:rPr>
              <a:t>Es un conjunto de acciones que se planifican a fin de conseguir una meta previamente establecida, para lo que se cuenta con una determinada cantidad de recursos.</a:t>
            </a:r>
          </a:p>
          <a:p>
            <a:pPr algn="just">
              <a:buFont typeface="Wingdings" pitchFamily="2" charset="2"/>
              <a:buChar char="Ø"/>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3.5 SISTEMA DE GESTIÓN DE CALIDAD:</a:t>
            </a:r>
          </a:p>
          <a:p>
            <a:pPr algn="just">
              <a:defRPr/>
            </a:pPr>
            <a:r>
              <a:rPr lang="es-MX" sz="2000" dirty="0">
                <a:latin typeface="Century Gothic" pitchFamily="34" charset="0"/>
                <a:cs typeface="+mn-cs"/>
              </a:rPr>
              <a:t> Es la manera cómo la organización dirige y controla las actividades de su negocio que están asociadas con la calidad. Este sistema comprende la estructura organizacional, conjuntamente con la planificación, los procesos, los recursos, los documentos que necesitamos para alcanzar los objetivos de la organización para proveer mejoramiento de productos y servicios y para cumplir los requerimientos de nuestros clientes.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3850" y="322263"/>
            <a:ext cx="3240088" cy="2001837"/>
          </a:xfrm>
          <a:prstGeom prst="rect">
            <a:avLst/>
          </a:prstGeom>
          <a:noFill/>
          <a:ln w="9525">
            <a:noFill/>
            <a:miter lim="800000"/>
            <a:headEnd/>
            <a:tailEnd/>
          </a:ln>
        </p:spPr>
        <p:txBody>
          <a:bodyPr anchor="ctr">
            <a:spAutoFit/>
          </a:bodyPr>
          <a:lstStyle/>
          <a:p>
            <a:r>
              <a:rPr lang="es-MX" sz="2000" b="1">
                <a:latin typeface="Century Gothic" pitchFamily="34" charset="0"/>
                <a:cs typeface="Calibri" pitchFamily="34" charset="0"/>
              </a:rPr>
              <a:t>3.6 OBJETIVO DE CALIDAD</a:t>
            </a:r>
          </a:p>
          <a:p>
            <a:endParaRPr lang="es-MX" sz="1200" b="1">
              <a:latin typeface="Century Gothic" pitchFamily="34" charset="0"/>
              <a:cs typeface="Calibri" pitchFamily="34" charset="0"/>
            </a:endParaRPr>
          </a:p>
          <a:p>
            <a:pPr algn="just"/>
            <a:r>
              <a:rPr lang="es-MX" sz="1200">
                <a:latin typeface="Century Gothic" pitchFamily="34" charset="0"/>
                <a:cs typeface="Calibri" pitchFamily="34" charset="0"/>
              </a:rPr>
              <a:t>Se puede  definir un objetivo como una meta y una meta como un reto , siendo esto como algo que no he podido lograr  sin embargo es algo que puedo y quiero (como empresa)  llegar a lograr.</a:t>
            </a:r>
            <a:endParaRPr lang="es-MX">
              <a:latin typeface="Century Gothic" pitchFamily="34" charset="0"/>
            </a:endParaRPr>
          </a:p>
        </p:txBody>
      </p:sp>
      <p:sp>
        <p:nvSpPr>
          <p:cNvPr id="31746" name="Rectangle 3"/>
          <p:cNvSpPr>
            <a:spLocks noChangeArrowheads="1"/>
          </p:cNvSpPr>
          <p:nvPr/>
        </p:nvSpPr>
        <p:spPr bwMode="auto">
          <a:xfrm>
            <a:off x="323850" y="2636838"/>
            <a:ext cx="3600450" cy="1508125"/>
          </a:xfrm>
          <a:prstGeom prst="rect">
            <a:avLst/>
          </a:prstGeom>
          <a:noFill/>
          <a:ln w="9525">
            <a:noFill/>
            <a:miter lim="800000"/>
            <a:headEnd/>
            <a:tailEnd/>
          </a:ln>
        </p:spPr>
        <p:txBody>
          <a:bodyPr anchor="ctr">
            <a:spAutoFit/>
          </a:bodyPr>
          <a:lstStyle/>
          <a:p>
            <a:pPr algn="just"/>
            <a:r>
              <a:rPr lang="es-MX" sz="2000" b="1">
                <a:latin typeface="Century Gothic" pitchFamily="34" charset="0"/>
                <a:cs typeface="Times New Roman" pitchFamily="18" charset="0"/>
              </a:rPr>
              <a:t>3.7 PLAN DE CALIDAD</a:t>
            </a:r>
          </a:p>
          <a:p>
            <a:pPr algn="just"/>
            <a:endParaRPr lang="es-MX" sz="1200" b="1">
              <a:latin typeface="Century Gothic" pitchFamily="34" charset="0"/>
              <a:cs typeface="Times New Roman" pitchFamily="18" charset="0"/>
            </a:endParaRPr>
          </a:p>
          <a:p>
            <a:pPr algn="just"/>
            <a:r>
              <a:rPr lang="es-MX" sz="1200">
                <a:latin typeface="Century Gothic" pitchFamily="34" charset="0"/>
                <a:cs typeface="Times New Roman" pitchFamily="18" charset="0"/>
              </a:rPr>
              <a:t>Documento que especifica qué procedimientos y recursos asociados deben aplicarse, quién debe aplicarlos y cuándo deben aplicarse a un proyecto, producto, proceso o contrato específico.</a:t>
            </a:r>
            <a:r>
              <a:rPr lang="es-MX" sz="1200" b="1">
                <a:latin typeface="Century Gothic" pitchFamily="34" charset="0"/>
                <a:cs typeface="Times New Roman" pitchFamily="18" charset="0"/>
              </a:rPr>
              <a:t> </a:t>
            </a:r>
            <a:endParaRPr lang="es-MX">
              <a:latin typeface="Century Gothic" pitchFamily="34" charset="0"/>
            </a:endParaRPr>
          </a:p>
        </p:txBody>
      </p:sp>
      <p:sp>
        <p:nvSpPr>
          <p:cNvPr id="31747" name="Rectangle 4"/>
          <p:cNvSpPr>
            <a:spLocks noChangeArrowheads="1"/>
          </p:cNvSpPr>
          <p:nvPr/>
        </p:nvSpPr>
        <p:spPr bwMode="auto">
          <a:xfrm>
            <a:off x="250825" y="4067175"/>
            <a:ext cx="3816350" cy="2432050"/>
          </a:xfrm>
          <a:prstGeom prst="rect">
            <a:avLst/>
          </a:prstGeom>
          <a:noFill/>
          <a:ln w="9525">
            <a:noFill/>
            <a:miter lim="800000"/>
            <a:headEnd/>
            <a:tailEnd/>
          </a:ln>
        </p:spPr>
        <p:txBody>
          <a:bodyPr anchor="ctr">
            <a:spAutoFit/>
          </a:bodyPr>
          <a:lstStyle/>
          <a:p>
            <a:pPr algn="just"/>
            <a:endParaRPr lang="es-MX" sz="1200" b="1">
              <a:latin typeface="Century Gothic" pitchFamily="34" charset="0"/>
              <a:cs typeface="Times New Roman" pitchFamily="18" charset="0"/>
            </a:endParaRPr>
          </a:p>
          <a:p>
            <a:pPr algn="just"/>
            <a:r>
              <a:rPr lang="es-MX" sz="2000" b="1">
                <a:latin typeface="Century Gothic" pitchFamily="34" charset="0"/>
                <a:cs typeface="Times New Roman" pitchFamily="18" charset="0"/>
              </a:rPr>
              <a:t>3.8 REGISTRO</a:t>
            </a:r>
          </a:p>
          <a:p>
            <a:pPr algn="just"/>
            <a:endParaRPr lang="es-MX" sz="1200" b="1">
              <a:latin typeface="Century Gothic" pitchFamily="34" charset="0"/>
              <a:cs typeface="Times New Roman" pitchFamily="18" charset="0"/>
            </a:endParaRPr>
          </a:p>
          <a:p>
            <a:pPr algn="just"/>
            <a:r>
              <a:rPr lang="es-MX" sz="1200">
                <a:latin typeface="Century Gothic" pitchFamily="34" charset="0"/>
                <a:cs typeface="Times New Roman" pitchFamily="18" charset="0"/>
              </a:rPr>
              <a:t>Es un conjunto de campos que contienen los datos que pertenecen a una misma repetición de entidad. Se le asigna automáticamente un número consecutivo (número de registro) que en ocasiones es usado como índice aunque lo normal y práctico es asignarle a cada registro un campo clave para su búsqueda. Representa un objeto  único de datos implícitamente estructurados en una tabla.</a:t>
            </a:r>
            <a:endParaRPr lang="es-MX">
              <a:latin typeface="Century Gothic" pitchFamily="34" charset="0"/>
            </a:endParaRPr>
          </a:p>
        </p:txBody>
      </p:sp>
      <p:pic>
        <p:nvPicPr>
          <p:cNvPr id="31748" name="Picture 6"/>
          <p:cNvPicPr>
            <a:picLocks noChangeAspect="1" noChangeArrowheads="1"/>
          </p:cNvPicPr>
          <p:nvPr/>
        </p:nvPicPr>
        <p:blipFill>
          <a:blip r:embed="rId2"/>
          <a:srcRect/>
          <a:stretch>
            <a:fillRect/>
          </a:stretch>
        </p:blipFill>
        <p:spPr bwMode="auto">
          <a:xfrm>
            <a:off x="4427538" y="2708275"/>
            <a:ext cx="1944687" cy="1296988"/>
          </a:xfrm>
          <a:prstGeom prst="rect">
            <a:avLst/>
          </a:prstGeom>
          <a:noFill/>
          <a:ln w="9525">
            <a:noFill/>
            <a:miter lim="800000"/>
            <a:headEnd/>
            <a:tailEnd/>
          </a:ln>
        </p:spPr>
      </p:pic>
      <p:pic>
        <p:nvPicPr>
          <p:cNvPr id="31749" name="Picture 7" descr="C:\Users\usuario\Pictures\tareas\imagesCA3LI7SB.jpg"/>
          <p:cNvPicPr>
            <a:picLocks noChangeAspect="1" noChangeArrowheads="1"/>
          </p:cNvPicPr>
          <p:nvPr/>
        </p:nvPicPr>
        <p:blipFill>
          <a:blip r:embed="rId3"/>
          <a:srcRect/>
          <a:stretch>
            <a:fillRect/>
          </a:stretch>
        </p:blipFill>
        <p:spPr bwMode="auto">
          <a:xfrm>
            <a:off x="4211638" y="4508500"/>
            <a:ext cx="2592387" cy="1873250"/>
          </a:xfrm>
          <a:prstGeom prst="rect">
            <a:avLst/>
          </a:prstGeom>
          <a:noFill/>
          <a:ln w="9525">
            <a:noFill/>
            <a:miter lim="800000"/>
            <a:headEnd/>
            <a:tailEnd/>
          </a:ln>
        </p:spPr>
      </p:pic>
      <p:pic>
        <p:nvPicPr>
          <p:cNvPr id="31750" name="Picture 8"/>
          <p:cNvPicPr>
            <a:picLocks noChangeAspect="1" noChangeArrowheads="1"/>
          </p:cNvPicPr>
          <p:nvPr/>
        </p:nvPicPr>
        <p:blipFill>
          <a:blip r:embed="rId4"/>
          <a:srcRect/>
          <a:stretch>
            <a:fillRect/>
          </a:stretch>
        </p:blipFill>
        <p:spPr bwMode="auto">
          <a:xfrm>
            <a:off x="3779838" y="549275"/>
            <a:ext cx="5113337" cy="1687513"/>
          </a:xfrm>
          <a:prstGeom prst="rect">
            <a:avLst/>
          </a:prstGeom>
          <a:noFill/>
          <a:ln w="9525">
            <a:noFill/>
            <a:miter lim="800000"/>
            <a:headEnd/>
            <a:tailEnd/>
          </a:ln>
        </p:spPr>
      </p:pic>
      <p:pic>
        <p:nvPicPr>
          <p:cNvPr id="31751" name="Picture 9"/>
          <p:cNvPicPr>
            <a:picLocks noChangeAspect="1" noChangeArrowheads="1"/>
          </p:cNvPicPr>
          <p:nvPr/>
        </p:nvPicPr>
        <p:blipFill>
          <a:blip r:embed="rId5"/>
          <a:srcRect/>
          <a:stretch>
            <a:fillRect/>
          </a:stretch>
        </p:blipFill>
        <p:spPr bwMode="auto">
          <a:xfrm>
            <a:off x="6659563" y="2852738"/>
            <a:ext cx="2089150" cy="115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755650" y="1268413"/>
            <a:ext cx="7704138" cy="3786187"/>
          </a:xfrm>
          <a:prstGeom prst="rect">
            <a:avLst/>
          </a:prstGeom>
          <a:noFill/>
          <a:ln w="9525">
            <a:noFill/>
            <a:miter lim="800000"/>
            <a:headEnd/>
            <a:tailEnd/>
          </a:ln>
        </p:spPr>
        <p:txBody>
          <a:bodyPr anchor="ctr">
            <a:spAutoFit/>
          </a:bodyPr>
          <a:lstStyle/>
          <a:p>
            <a:pPr algn="just"/>
            <a:r>
              <a:rPr lang="es-MX" sz="2000" b="1">
                <a:latin typeface="Century Gothic" pitchFamily="34" charset="0"/>
              </a:rPr>
              <a:t>3.9 CASO ESPECÍFICO:</a:t>
            </a:r>
          </a:p>
          <a:p>
            <a:pPr algn="just"/>
            <a:r>
              <a:rPr lang="es-MX" sz="2000">
                <a:solidFill>
                  <a:srgbClr val="000000"/>
                </a:solidFill>
                <a:latin typeface="Century Gothic" pitchFamily="34" charset="0"/>
              </a:rPr>
              <a:t>Se plantea como una actividad de aprendizaje más. Que responde a unos objetivos y a unos contenidos concretos; y que se hace en un momento puntual dentro del proceso global de una acción formativa.</a:t>
            </a:r>
          </a:p>
          <a:p>
            <a:pPr algn="just"/>
            <a:endParaRPr lang="es-ES" sz="2000">
              <a:latin typeface="Century Gothic" pitchFamily="34" charset="0"/>
            </a:endParaRPr>
          </a:p>
          <a:p>
            <a:pPr algn="just"/>
            <a:r>
              <a:rPr lang="es-MX" sz="2000" b="1">
                <a:latin typeface="Century Gothic" pitchFamily="34" charset="0"/>
              </a:rPr>
              <a:t>3.10 PARTE INTERESADA: </a:t>
            </a:r>
          </a:p>
          <a:p>
            <a:pPr algn="just"/>
            <a:r>
              <a:rPr lang="es-MX" sz="2000">
                <a:solidFill>
                  <a:srgbClr val="000000"/>
                </a:solidFill>
                <a:latin typeface="Century Gothic" pitchFamily="34" charset="0"/>
              </a:rPr>
              <a:t>Una parte interesada es cualquier organización, grupo o individuo que pueda afectar o ser afectado por las actividades de una empresa u organización de referencia.</a:t>
            </a:r>
          </a:p>
          <a:p>
            <a:pPr algn="just"/>
            <a:endParaRPr lang="es-ES" sz="2000">
              <a:latin typeface="Century Gothic" pitchFamily="34" charset="0"/>
            </a:endParaRPr>
          </a:p>
          <a:p>
            <a:pPr algn="just"/>
            <a:endParaRPr lang="es-MX" sz="2000">
              <a:latin typeface="Century Gothic"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4753" y="1772816"/>
            <a:ext cx="7892032" cy="393954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4. TÉRMINOS Y </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DEFINICIONES</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 RESPECTO A MODELOS</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DE CALIDAD</a:t>
            </a:r>
          </a:p>
          <a:p>
            <a:pPr algn="ctr">
              <a:defRPr/>
            </a:pPr>
            <a:endParaRPr lang="es-MX" sz="5000" b="1" dirty="0">
              <a:ln w="11430"/>
              <a:solidFill>
                <a:schemeClr val="accent1">
                  <a:lumMod val="50000"/>
                </a:schemeClr>
              </a:solidFill>
              <a:effectLst>
                <a:outerShdw blurRad="50800" dist="39000" dir="5460000" algn="tl">
                  <a:srgbClr val="000000">
                    <a:alpha val="38000"/>
                  </a:srgbClr>
                </a:outerShdw>
              </a:effectLs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457200" y="274638"/>
            <a:ext cx="8229600" cy="1143000"/>
          </a:xfrm>
        </p:spPr>
        <p:txBody>
          <a:bodyPr>
            <a:normAutofit/>
          </a:bodyPr>
          <a:lstStyle/>
          <a:p>
            <a:pPr eaLnBrk="1" hangingPunct="1">
              <a:defRPr/>
            </a:pPr>
            <a:r>
              <a:rPr lang="es-ES" sz="2500" dirty="0" smtClean="0">
                <a:effectLst>
                  <a:outerShdw blurRad="38100" dist="38100" dir="2700000" algn="tl">
                    <a:srgbClr val="000000">
                      <a:alpha val="43137"/>
                    </a:srgbClr>
                  </a:outerShdw>
                </a:effectLst>
                <a:latin typeface="Century Gothic" pitchFamily="34" charset="0"/>
                <a:cs typeface="Arial" pitchFamily="34" charset="0"/>
              </a:rPr>
              <a:t>MODELOS DE MEJORAMIENTO DE LA CALIDAD</a:t>
            </a:r>
            <a:endParaRPr lang="es-ES" sz="2500" dirty="0">
              <a:effectLst>
                <a:outerShdw blurRad="38100" dist="38100" dir="2700000" algn="tl">
                  <a:srgbClr val="000000">
                    <a:alpha val="43137"/>
                  </a:srgbClr>
                </a:outerShdw>
              </a:effectLst>
              <a:latin typeface="Century Gothic" pitchFamily="34" charset="0"/>
              <a:cs typeface="Arial" pitchFamily="34" charset="0"/>
            </a:endParaRPr>
          </a:p>
        </p:txBody>
      </p:sp>
      <p:sp>
        <p:nvSpPr>
          <p:cNvPr id="34818" name="4 Marcador de contenido"/>
          <p:cNvSpPr>
            <a:spLocks noGrp="1"/>
          </p:cNvSpPr>
          <p:nvPr>
            <p:ph idx="1"/>
          </p:nvPr>
        </p:nvSpPr>
        <p:spPr>
          <a:xfrm>
            <a:off x="468313" y="1341438"/>
            <a:ext cx="8229600" cy="3043237"/>
          </a:xfrm>
        </p:spPr>
        <p:txBody>
          <a:bodyPr/>
          <a:lstStyle/>
          <a:p>
            <a:pPr algn="ctr" eaLnBrk="1" hangingPunct="1">
              <a:buFont typeface="Wingdings" pitchFamily="2" charset="2"/>
              <a:buNone/>
            </a:pPr>
            <a:r>
              <a:rPr lang="es-ES" sz="2000" b="1" smtClean="0">
                <a:latin typeface="Century Gothic" pitchFamily="34" charset="0"/>
                <a:cs typeface="Arial" charset="0"/>
              </a:rPr>
              <a:t>TÉRMINOS Y DEFINICIONES</a:t>
            </a:r>
          </a:p>
          <a:p>
            <a:pPr algn="just" eaLnBrk="1" hangingPunct="1">
              <a:buFont typeface="Wingdings" pitchFamily="2" charset="2"/>
              <a:buNone/>
            </a:pPr>
            <a:r>
              <a:rPr lang="es-ES" sz="2000" b="1" smtClean="0">
                <a:latin typeface="Century Gothic" pitchFamily="34" charset="0"/>
                <a:cs typeface="Arial" charset="0"/>
              </a:rPr>
              <a:t>La gestión de la calidad.</a:t>
            </a:r>
          </a:p>
          <a:p>
            <a:pPr algn="just" eaLnBrk="1" hangingPunct="1">
              <a:buFont typeface="Wingdings" pitchFamily="2" charset="2"/>
              <a:buNone/>
            </a:pPr>
            <a:r>
              <a:rPr lang="es-ES" sz="2000" smtClean="0">
                <a:latin typeface="Century Gothic" pitchFamily="34" charset="0"/>
                <a:cs typeface="Arial" charset="0"/>
              </a:rPr>
              <a:t>Debe alcanzar todas las actividades que se realizan en todos los niveles de la organización.</a:t>
            </a:r>
          </a:p>
          <a:p>
            <a:pPr algn="just" eaLnBrk="1" hangingPunct="1">
              <a:buFont typeface="Wingdings" pitchFamily="2" charset="2"/>
              <a:buNone/>
            </a:pPr>
            <a:r>
              <a:rPr lang="es-ES" sz="2000" b="1" smtClean="0">
                <a:latin typeface="Century Gothic" pitchFamily="34" charset="0"/>
                <a:cs typeface="Arial" charset="0"/>
              </a:rPr>
              <a:t>La excelencia </a:t>
            </a:r>
          </a:p>
          <a:p>
            <a:pPr algn="just" eaLnBrk="1" hangingPunct="1">
              <a:buFont typeface="Wingdings" pitchFamily="2" charset="2"/>
              <a:buNone/>
            </a:pPr>
            <a:r>
              <a:rPr lang="es-ES" sz="2000" smtClean="0">
                <a:latin typeface="Century Gothic" pitchFamily="34" charset="0"/>
                <a:cs typeface="Arial" charset="0"/>
              </a:rPr>
              <a:t>Las organizaciones excelentes se caracterizan por su capacidad para alcanzar y mantener en el tiempo resultados sobresalientes.  </a:t>
            </a:r>
          </a:p>
        </p:txBody>
      </p:sp>
      <p:sp>
        <p:nvSpPr>
          <p:cNvPr id="6" name="5 CuadroTexto"/>
          <p:cNvSpPr txBox="1"/>
          <p:nvPr/>
        </p:nvSpPr>
        <p:spPr>
          <a:xfrm>
            <a:off x="323850" y="4437063"/>
            <a:ext cx="5072063" cy="1938337"/>
          </a:xfrm>
          <a:prstGeom prst="rect">
            <a:avLst/>
          </a:prstGeom>
          <a:noFill/>
        </p:spPr>
        <p:txBody>
          <a:bodyPr>
            <a:spAutoFit/>
          </a:bodyPr>
          <a:lstStyle/>
          <a:p>
            <a:pPr>
              <a:defRPr/>
            </a:pPr>
            <a:r>
              <a:rPr lang="es-ES" sz="2000" b="1" dirty="0">
                <a:latin typeface="Century Gothic" pitchFamily="34" charset="0"/>
                <a:cs typeface="Arial" pitchFamily="34" charset="0"/>
              </a:rPr>
              <a:t>La excelencia no es solo teoría, es el logro de: </a:t>
            </a:r>
          </a:p>
          <a:p>
            <a:pPr marL="342900" indent="-342900">
              <a:buFont typeface="+mj-lt"/>
              <a:buAutoNum type="arabicPeriod"/>
              <a:defRPr/>
            </a:pPr>
            <a:r>
              <a:rPr lang="es-ES" sz="2000" dirty="0">
                <a:latin typeface="Century Gothic" pitchFamily="34" charset="0"/>
                <a:cs typeface="Arial" pitchFamily="34" charset="0"/>
              </a:rPr>
              <a:t>Resultados tangibles y </a:t>
            </a:r>
          </a:p>
          <a:p>
            <a:pPr marL="342900" indent="-342900">
              <a:buFont typeface="+mj-lt"/>
              <a:buAutoNum type="arabicPeriod"/>
              <a:defRPr/>
            </a:pPr>
            <a:r>
              <a:rPr lang="es-ES" sz="2000" dirty="0">
                <a:latin typeface="Century Gothic" pitchFamily="34" charset="0"/>
                <a:cs typeface="Arial" pitchFamily="34" charset="0"/>
              </a:rPr>
              <a:t>Pruebas que nos permitan confiar en que  esos resultados se mantendrán en el tiempo.</a:t>
            </a:r>
          </a:p>
        </p:txBody>
      </p:sp>
      <p:pic>
        <p:nvPicPr>
          <p:cNvPr id="7" name="Picture 2" descr="http://planesdenegocio.files.wordpress.com/2011/05/excelencia.jpg"/>
          <p:cNvPicPr>
            <a:picLocks noChangeAspect="1" noChangeArrowheads="1"/>
          </p:cNvPicPr>
          <p:nvPr/>
        </p:nvPicPr>
        <p:blipFill>
          <a:blip r:embed="rId2" cstate="print"/>
          <a:srcRect/>
          <a:stretch>
            <a:fillRect/>
          </a:stretch>
        </p:blipFill>
        <p:spPr bwMode="auto">
          <a:xfrm>
            <a:off x="5580112" y="4293096"/>
            <a:ext cx="2546348" cy="195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457200" y="274638"/>
            <a:ext cx="8229600" cy="1143000"/>
          </a:xfrm>
        </p:spPr>
        <p:txBody>
          <a:bodyPr/>
          <a:lstStyle/>
          <a:p>
            <a:pPr eaLnBrk="1" hangingPunct="1"/>
            <a:r>
              <a:rPr lang="es-ES" sz="2000" smtClean="0">
                <a:latin typeface="Century Gothic" pitchFamily="34" charset="0"/>
                <a:cs typeface="Arial" charset="0"/>
              </a:rPr>
              <a:t>CONCEPTOS FUNDAMENTALES DE LA EXCELENCIA</a:t>
            </a:r>
          </a:p>
        </p:txBody>
      </p:sp>
      <p:sp>
        <p:nvSpPr>
          <p:cNvPr id="35842" name="2 Marcador de contenido"/>
          <p:cNvSpPr>
            <a:spLocks noGrp="1"/>
          </p:cNvSpPr>
          <p:nvPr>
            <p:ph idx="1"/>
          </p:nvPr>
        </p:nvSpPr>
        <p:spPr>
          <a:xfrm>
            <a:off x="4100513" y="1125538"/>
            <a:ext cx="5043487" cy="2257425"/>
          </a:xfrm>
        </p:spPr>
        <p:txBody>
          <a:bodyPr/>
          <a:lstStyle/>
          <a:p>
            <a:pPr algn="just" eaLnBrk="1" hangingPunct="1">
              <a:lnSpc>
                <a:spcPct val="120000"/>
              </a:lnSpc>
              <a:buFont typeface="Wingdings" pitchFamily="2" charset="2"/>
              <a:buNone/>
            </a:pPr>
            <a:r>
              <a:rPr lang="es-MX" sz="1700" b="1" smtClean="0">
                <a:latin typeface="Century Gothic" pitchFamily="34" charset="0"/>
                <a:cs typeface="Arial" charset="0"/>
              </a:rPr>
              <a:t>ORIENTACIÓN HACIA LOS RESULTADOS.</a:t>
            </a:r>
          </a:p>
          <a:p>
            <a:pPr algn="just" eaLnBrk="1" hangingPunct="1">
              <a:lnSpc>
                <a:spcPct val="120000"/>
              </a:lnSpc>
              <a:buFont typeface="Wingdings" pitchFamily="2" charset="2"/>
              <a:buNone/>
            </a:pPr>
            <a:r>
              <a:rPr lang="es-MX" sz="1700" smtClean="0">
                <a:latin typeface="Century Gothic" pitchFamily="34" charset="0"/>
                <a:cs typeface="Arial" charset="0"/>
              </a:rPr>
              <a:t>La excelencia depende del equilibrio y la satisfacción de las necesidades de todos los grupos de interés relevantes para la organización (las personas que trabajan en ella, los clientes, proveedores y la sociedad en general, así como todos los que tienen interés económico en la organización. </a:t>
            </a:r>
          </a:p>
          <a:p>
            <a:pPr algn="just" eaLnBrk="1" hangingPunct="1">
              <a:lnSpc>
                <a:spcPct val="120000"/>
              </a:lnSpc>
              <a:buFont typeface="Wingdings" pitchFamily="2" charset="2"/>
              <a:buNone/>
            </a:pPr>
            <a:endParaRPr lang="es-MX" sz="1700" smtClean="0">
              <a:latin typeface="Century Gothic" pitchFamily="34" charset="0"/>
            </a:endParaRPr>
          </a:p>
          <a:p>
            <a:pPr algn="just" eaLnBrk="1" hangingPunct="1">
              <a:lnSpc>
                <a:spcPct val="120000"/>
              </a:lnSpc>
              <a:buFont typeface="Wingdings" pitchFamily="2" charset="2"/>
              <a:buNone/>
            </a:pPr>
            <a:endParaRPr lang="es-MX" sz="1700" smtClean="0">
              <a:latin typeface="Century Gothic" pitchFamily="34" charset="0"/>
            </a:endParaRPr>
          </a:p>
          <a:p>
            <a:pPr algn="just" eaLnBrk="1" hangingPunct="1">
              <a:buFont typeface="Wingdings" pitchFamily="2" charset="2"/>
              <a:buNone/>
            </a:pPr>
            <a:endParaRPr lang="es-MX" sz="1700" smtClean="0">
              <a:latin typeface="Century Gothic" pitchFamily="34" charset="0"/>
            </a:endParaRPr>
          </a:p>
          <a:p>
            <a:pPr algn="just" eaLnBrk="1" hangingPunct="1">
              <a:buFont typeface="Wingdings" pitchFamily="2" charset="2"/>
              <a:buNone/>
            </a:pPr>
            <a:endParaRPr lang="es-MX" sz="1700" smtClean="0">
              <a:latin typeface="Century Gothic" pitchFamily="34" charset="0"/>
            </a:endParaRPr>
          </a:p>
          <a:p>
            <a:pPr algn="just" eaLnBrk="1" hangingPunct="1">
              <a:buFont typeface="Wingdings" pitchFamily="2" charset="2"/>
              <a:buNone/>
            </a:pPr>
            <a:r>
              <a:rPr lang="es-MX" sz="1700" smtClean="0">
                <a:latin typeface="Century Gothic" pitchFamily="34" charset="0"/>
              </a:rPr>
              <a:t/>
            </a:r>
            <a:br>
              <a:rPr lang="es-MX" sz="1700" smtClean="0">
                <a:latin typeface="Century Gothic" pitchFamily="34" charset="0"/>
              </a:rPr>
            </a:br>
            <a:endParaRPr lang="es-ES" sz="1700" smtClean="0">
              <a:latin typeface="Century Gothic" pitchFamily="34" charset="0"/>
            </a:endParaRPr>
          </a:p>
        </p:txBody>
      </p:sp>
      <p:sp>
        <p:nvSpPr>
          <p:cNvPr id="35843" name="5 CuadroTexto"/>
          <p:cNvSpPr txBox="1">
            <a:spLocks noChangeArrowheads="1"/>
          </p:cNvSpPr>
          <p:nvPr/>
        </p:nvSpPr>
        <p:spPr bwMode="auto">
          <a:xfrm>
            <a:off x="250825" y="3429000"/>
            <a:ext cx="4968875" cy="2970213"/>
          </a:xfrm>
          <a:prstGeom prst="rect">
            <a:avLst/>
          </a:prstGeom>
          <a:noFill/>
          <a:ln w="9525">
            <a:noFill/>
            <a:miter lim="800000"/>
            <a:headEnd/>
            <a:tailEnd/>
          </a:ln>
        </p:spPr>
        <p:txBody>
          <a:bodyPr>
            <a:spAutoFit/>
          </a:bodyPr>
          <a:lstStyle/>
          <a:p>
            <a:pPr algn="just"/>
            <a:endParaRPr lang="es-MX" sz="1700" b="1">
              <a:latin typeface="Century Gothic" pitchFamily="34" charset="0"/>
            </a:endParaRPr>
          </a:p>
          <a:p>
            <a:pPr algn="just"/>
            <a:r>
              <a:rPr lang="es-MX" sz="1700" b="1">
                <a:latin typeface="Century Gothic" pitchFamily="34" charset="0"/>
              </a:rPr>
              <a:t>ORIENTACIÓN AL CLIENTE.</a:t>
            </a:r>
          </a:p>
          <a:p>
            <a:pPr algn="just"/>
            <a:r>
              <a:rPr lang="es-MX" sz="1700">
                <a:latin typeface="Century Gothic" pitchFamily="34" charset="0"/>
              </a:rPr>
              <a:t/>
            </a:r>
            <a:br>
              <a:rPr lang="es-MX" sz="1700">
                <a:latin typeface="Century Gothic" pitchFamily="34" charset="0"/>
              </a:rPr>
            </a:br>
            <a:r>
              <a:rPr lang="es-MX" sz="1700">
                <a:latin typeface="Century Gothic" pitchFamily="34" charset="0"/>
              </a:rPr>
              <a:t> El cliente es el árbitro final de la calidad del producto y del servicio, así como de la fidelidad del cliente. El mejor modo de optimizar la fidelidad y retención del cliente y el incremento de la cuota de mercado es mediante una orientación clara hacia las necesidades de los clientes actuales y potenciales.</a:t>
            </a:r>
            <a:endParaRPr lang="es-ES" sz="1700">
              <a:latin typeface="Century Gothic" pitchFamily="34" charset="0"/>
            </a:endParaRPr>
          </a:p>
        </p:txBody>
      </p:sp>
      <p:pic>
        <p:nvPicPr>
          <p:cNvPr id="7" name="6 Imagen" descr="cliente.jpg"/>
          <p:cNvPicPr>
            <a:picLocks noChangeAspect="1"/>
          </p:cNvPicPr>
          <p:nvPr/>
        </p:nvPicPr>
        <p:blipFill>
          <a:blip r:embed="rId2" cstate="print"/>
          <a:stretch>
            <a:fillRect/>
          </a:stretch>
        </p:blipFill>
        <p:spPr>
          <a:xfrm>
            <a:off x="5940152" y="4437112"/>
            <a:ext cx="2105026" cy="17254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7 Imagen" descr="RESULTADOS.jpg"/>
          <p:cNvPicPr>
            <a:picLocks noChangeAspect="1"/>
          </p:cNvPicPr>
          <p:nvPr/>
        </p:nvPicPr>
        <p:blipFill>
          <a:blip r:embed="rId3"/>
          <a:stretch>
            <a:fillRect/>
          </a:stretch>
        </p:blipFill>
        <p:spPr>
          <a:xfrm>
            <a:off x="1428750" y="1428750"/>
            <a:ext cx="1600200" cy="16160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3"/>
          <p:cNvSpPr>
            <a:spLocks noChangeArrowheads="1"/>
          </p:cNvSpPr>
          <p:nvPr/>
        </p:nvSpPr>
        <p:spPr bwMode="ltGray">
          <a:xfrm rot="5400000">
            <a:off x="-692150" y="1347787"/>
            <a:ext cx="4572000" cy="4270376"/>
          </a:xfrm>
          <a:custGeom>
            <a:avLst/>
            <a:gdLst>
              <a:gd name="T0" fmla="*/ 2147483647 w 21600"/>
              <a:gd name="T1" fmla="*/ 0 h 21600"/>
              <a:gd name="T2" fmla="*/ 1536286694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050EC3"/>
              </a:gs>
              <a:gs pos="39999">
                <a:srgbClr val="0A128C"/>
              </a:gs>
              <a:gs pos="70000">
                <a:srgbClr val="181CC7"/>
              </a:gs>
              <a:gs pos="88000">
                <a:srgbClr val="7005D4"/>
              </a:gs>
              <a:gs pos="100000">
                <a:srgbClr val="8C3D91"/>
              </a:gs>
            </a:gsLst>
            <a:lin ang="0"/>
          </a:gradFill>
          <a:ln w="9525" algn="ctr">
            <a:noFill/>
            <a:miter lim="800000"/>
            <a:headEnd/>
            <a:tailEnd/>
          </a:ln>
        </p:spPr>
        <p:txBody>
          <a:bodyPr wrap="none" anchor="ctr"/>
          <a:lstStyle/>
          <a:p>
            <a:endParaRPr lang="en-US"/>
          </a:p>
        </p:txBody>
      </p:sp>
      <p:sp>
        <p:nvSpPr>
          <p:cNvPr id="17410" name="AutoShape 8"/>
          <p:cNvSpPr>
            <a:spLocks noChangeArrowheads="1"/>
          </p:cNvSpPr>
          <p:nvPr/>
        </p:nvSpPr>
        <p:spPr bwMode="gray">
          <a:xfrm>
            <a:off x="3203575" y="1484313"/>
            <a:ext cx="4968875" cy="504825"/>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s-MX" b="1"/>
          </a:p>
        </p:txBody>
      </p:sp>
      <p:sp>
        <p:nvSpPr>
          <p:cNvPr id="17411" name="AutoShape 7"/>
          <p:cNvSpPr>
            <a:spLocks noChangeArrowheads="1"/>
          </p:cNvSpPr>
          <p:nvPr/>
        </p:nvSpPr>
        <p:spPr bwMode="gray">
          <a:xfrm>
            <a:off x="3635375" y="2276475"/>
            <a:ext cx="4572000" cy="508000"/>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s-MX" b="1"/>
          </a:p>
        </p:txBody>
      </p:sp>
      <p:sp>
        <p:nvSpPr>
          <p:cNvPr id="17412" name="AutoShape 6"/>
          <p:cNvSpPr>
            <a:spLocks noChangeArrowheads="1"/>
          </p:cNvSpPr>
          <p:nvPr/>
        </p:nvSpPr>
        <p:spPr bwMode="gray">
          <a:xfrm>
            <a:off x="3851275" y="3213100"/>
            <a:ext cx="4608513" cy="720725"/>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s-MX" b="1"/>
          </a:p>
        </p:txBody>
      </p:sp>
      <p:sp>
        <p:nvSpPr>
          <p:cNvPr id="17413" name="AutoShape 5"/>
          <p:cNvSpPr>
            <a:spLocks noChangeArrowheads="1"/>
          </p:cNvSpPr>
          <p:nvPr/>
        </p:nvSpPr>
        <p:spPr bwMode="gray">
          <a:xfrm>
            <a:off x="3635375" y="4221163"/>
            <a:ext cx="4572000" cy="508000"/>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n-US" b="1"/>
          </a:p>
          <a:p>
            <a:pPr algn="ctr" eaLnBrk="0" hangingPunct="0"/>
            <a:endParaRPr lang="en-US" b="1"/>
          </a:p>
        </p:txBody>
      </p:sp>
      <p:sp>
        <p:nvSpPr>
          <p:cNvPr id="17414" name="AutoShape 4"/>
          <p:cNvSpPr>
            <a:spLocks noChangeArrowheads="1"/>
          </p:cNvSpPr>
          <p:nvPr/>
        </p:nvSpPr>
        <p:spPr bwMode="gray">
          <a:xfrm>
            <a:off x="2987675" y="5157788"/>
            <a:ext cx="4572000" cy="508000"/>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s-MX" b="1"/>
          </a:p>
        </p:txBody>
      </p:sp>
      <p:grpSp>
        <p:nvGrpSpPr>
          <p:cNvPr id="17415" name="Group 23"/>
          <p:cNvGrpSpPr>
            <a:grpSpLocks/>
          </p:cNvGrpSpPr>
          <p:nvPr/>
        </p:nvGrpSpPr>
        <p:grpSpPr bwMode="auto">
          <a:xfrm>
            <a:off x="3563938" y="3284538"/>
            <a:ext cx="381000" cy="381000"/>
            <a:chOff x="2078" y="1680"/>
            <a:chExt cx="1615" cy="1615"/>
          </a:xfrm>
        </p:grpSpPr>
        <p:sp>
          <p:nvSpPr>
            <p:cNvPr id="17451"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7452"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30"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31"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32"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33"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sp>
        <p:nvSpPr>
          <p:cNvPr id="17416" name="4 Título"/>
          <p:cNvSpPr>
            <a:spLocks noGrp="1"/>
          </p:cNvSpPr>
          <p:nvPr>
            <p:ph type="title"/>
          </p:nvPr>
        </p:nvSpPr>
        <p:spPr>
          <a:xfrm>
            <a:off x="468313" y="0"/>
            <a:ext cx="8229600" cy="868363"/>
          </a:xfrm>
        </p:spPr>
        <p:txBody>
          <a:bodyPr/>
          <a:lstStyle/>
          <a:p>
            <a:pPr eaLnBrk="1" hangingPunct="1"/>
            <a:r>
              <a:rPr lang="es-ES" smtClean="0"/>
              <a:t>CONTENIDO</a:t>
            </a:r>
          </a:p>
        </p:txBody>
      </p:sp>
      <p:pic>
        <p:nvPicPr>
          <p:cNvPr id="17417" name="Picture 2" descr="http://1.bp.blogspot.com/-ouuRAC7zAuE/TbYHWI77m8I/AAAAAAAAAAo/nETZAlw3OBg/s1600/LOGO-3-Ing.-Industrial.jpg"/>
          <p:cNvPicPr>
            <a:picLocks noChangeAspect="1" noChangeArrowheads="1"/>
          </p:cNvPicPr>
          <p:nvPr/>
        </p:nvPicPr>
        <p:blipFill>
          <a:blip r:embed="rId2"/>
          <a:srcRect/>
          <a:stretch>
            <a:fillRect/>
          </a:stretch>
        </p:blipFill>
        <p:spPr bwMode="auto">
          <a:xfrm>
            <a:off x="323850" y="2060575"/>
            <a:ext cx="2832100" cy="2881313"/>
          </a:xfrm>
          <a:prstGeom prst="rect">
            <a:avLst/>
          </a:prstGeom>
          <a:noFill/>
          <a:ln w="9525">
            <a:noFill/>
            <a:miter lim="800000"/>
            <a:headEnd/>
            <a:tailEnd/>
          </a:ln>
        </p:spPr>
      </p:pic>
      <p:grpSp>
        <p:nvGrpSpPr>
          <p:cNvPr id="17418" name="Group 23"/>
          <p:cNvGrpSpPr>
            <a:grpSpLocks/>
          </p:cNvGrpSpPr>
          <p:nvPr/>
        </p:nvGrpSpPr>
        <p:grpSpPr bwMode="auto">
          <a:xfrm>
            <a:off x="3276600" y="2420938"/>
            <a:ext cx="381000" cy="381000"/>
            <a:chOff x="2078" y="1680"/>
            <a:chExt cx="1615" cy="1615"/>
          </a:xfrm>
        </p:grpSpPr>
        <p:sp>
          <p:nvSpPr>
            <p:cNvPr id="17445"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7446"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54"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55"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56"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57"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grpSp>
        <p:nvGrpSpPr>
          <p:cNvPr id="17419" name="Group 23"/>
          <p:cNvGrpSpPr>
            <a:grpSpLocks/>
          </p:cNvGrpSpPr>
          <p:nvPr/>
        </p:nvGrpSpPr>
        <p:grpSpPr bwMode="auto">
          <a:xfrm>
            <a:off x="3348038" y="4292600"/>
            <a:ext cx="381000" cy="381000"/>
            <a:chOff x="2078" y="1680"/>
            <a:chExt cx="1615" cy="1615"/>
          </a:xfrm>
        </p:grpSpPr>
        <p:sp>
          <p:nvSpPr>
            <p:cNvPr id="17439"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7440"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61"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62"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63"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64"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grpSp>
        <p:nvGrpSpPr>
          <p:cNvPr id="17420" name="Group 23"/>
          <p:cNvGrpSpPr>
            <a:grpSpLocks/>
          </p:cNvGrpSpPr>
          <p:nvPr/>
        </p:nvGrpSpPr>
        <p:grpSpPr bwMode="auto">
          <a:xfrm>
            <a:off x="2843213" y="1557338"/>
            <a:ext cx="381000" cy="381000"/>
            <a:chOff x="2078" y="1680"/>
            <a:chExt cx="1615" cy="1615"/>
          </a:xfrm>
        </p:grpSpPr>
        <p:sp>
          <p:nvSpPr>
            <p:cNvPr id="17433"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7434"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68"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69"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70"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71"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grpSp>
        <p:nvGrpSpPr>
          <p:cNvPr id="17421" name="Group 23"/>
          <p:cNvGrpSpPr>
            <a:grpSpLocks/>
          </p:cNvGrpSpPr>
          <p:nvPr/>
        </p:nvGrpSpPr>
        <p:grpSpPr bwMode="auto">
          <a:xfrm>
            <a:off x="2700338" y="5157788"/>
            <a:ext cx="381000" cy="381000"/>
            <a:chOff x="2078" y="1680"/>
            <a:chExt cx="1615" cy="1615"/>
          </a:xfrm>
        </p:grpSpPr>
        <p:sp>
          <p:nvSpPr>
            <p:cNvPr id="17427"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7428"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75"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76"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77"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78"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sp>
        <p:nvSpPr>
          <p:cNvPr id="45" name="Rectangle 21"/>
          <p:cNvSpPr>
            <a:spLocks noChangeArrowheads="1"/>
          </p:cNvSpPr>
          <p:nvPr/>
        </p:nvSpPr>
        <p:spPr bwMode="auto">
          <a:xfrm>
            <a:off x="3576638" y="1557338"/>
            <a:ext cx="4067175" cy="338137"/>
          </a:xfrm>
          <a:prstGeom prst="rect">
            <a:avLst/>
          </a:prstGeom>
          <a:noFill/>
          <a:ln w="9525">
            <a:noFill/>
            <a:miter lim="800000"/>
            <a:headEnd/>
            <a:tailEnd/>
          </a:ln>
          <a:effectLst/>
        </p:spPr>
        <p:txBody>
          <a:bodyPr wrap="none">
            <a:spAutoFit/>
          </a:bodyPr>
          <a:lstStyle/>
          <a:p>
            <a:pPr algn="ctr" eaLnBrk="0" hangingPunct="0">
              <a:defRPr/>
            </a:pPr>
            <a:r>
              <a:rPr lang="es-MX" sz="1600" b="1" dirty="0">
                <a:effectLst>
                  <a:outerShdw blurRad="38100" dist="38100" dir="2700000" algn="tl">
                    <a:srgbClr val="000000">
                      <a:alpha val="43137"/>
                    </a:srgbClr>
                  </a:outerShdw>
                </a:effectLst>
                <a:latin typeface="Century Gothic" pitchFamily="34" charset="0"/>
                <a:cs typeface="+mn-cs"/>
              </a:rPr>
              <a:t>TÉRMINOS Y DEFINICIONES DE SISTEMAS</a:t>
            </a:r>
            <a:endParaRPr lang="en-US" sz="1600" b="1" dirty="0">
              <a:effectLst>
                <a:outerShdw blurRad="38100" dist="38100" dir="2700000" algn="tl">
                  <a:srgbClr val="000000">
                    <a:alpha val="43137"/>
                  </a:srgbClr>
                </a:outerShdw>
              </a:effectLst>
              <a:latin typeface="Century Gothic" pitchFamily="34" charset="0"/>
              <a:cs typeface="+mn-cs"/>
            </a:endParaRPr>
          </a:p>
        </p:txBody>
      </p:sp>
      <p:sp>
        <p:nvSpPr>
          <p:cNvPr id="46" name="Rectangle 23"/>
          <p:cNvSpPr>
            <a:spLocks noChangeArrowheads="1"/>
          </p:cNvSpPr>
          <p:nvPr/>
        </p:nvSpPr>
        <p:spPr bwMode="auto">
          <a:xfrm>
            <a:off x="3924300" y="2276475"/>
            <a:ext cx="3881438" cy="831850"/>
          </a:xfrm>
          <a:prstGeom prst="rect">
            <a:avLst/>
          </a:prstGeom>
          <a:noFill/>
          <a:ln w="9525">
            <a:noFill/>
            <a:miter lim="800000"/>
            <a:headEnd/>
            <a:tailEnd/>
          </a:ln>
          <a:effectLst/>
        </p:spPr>
        <p:txBody>
          <a:bodyPr wrap="none">
            <a:spAutoFit/>
          </a:bodyPr>
          <a:lstStyle/>
          <a:p>
            <a:pPr algn="ctr" eaLnBrk="0" hangingPunct="0">
              <a:defRPr/>
            </a:pPr>
            <a:r>
              <a:rPr lang="es-MX" sz="1600" b="1" dirty="0">
                <a:effectLst>
                  <a:outerShdw blurRad="38100" dist="38100" dir="2700000" algn="tl">
                    <a:srgbClr val="000000">
                      <a:alpha val="43137"/>
                    </a:srgbClr>
                  </a:outerShdw>
                </a:effectLst>
                <a:latin typeface="Century Gothic" pitchFamily="34" charset="0"/>
                <a:cs typeface="+mn-cs"/>
              </a:rPr>
              <a:t>TÉRMINOS Y DEFINICIONES RESPECTO </a:t>
            </a:r>
          </a:p>
          <a:p>
            <a:pPr algn="ctr" eaLnBrk="0" hangingPunct="0">
              <a:defRPr/>
            </a:pPr>
            <a:r>
              <a:rPr lang="es-MX" sz="1600" b="1" dirty="0">
                <a:effectLst>
                  <a:outerShdw blurRad="38100" dist="38100" dir="2700000" algn="tl">
                    <a:srgbClr val="000000">
                      <a:alpha val="43137"/>
                    </a:srgbClr>
                  </a:outerShdw>
                </a:effectLst>
                <a:latin typeface="Century Gothic" pitchFamily="34" charset="0"/>
                <a:cs typeface="+mn-cs"/>
              </a:rPr>
              <a:t>AL ENFOQUE DE PROCESOS </a:t>
            </a:r>
            <a:br>
              <a:rPr lang="es-MX" sz="1600" b="1" dirty="0">
                <a:effectLst>
                  <a:outerShdw blurRad="38100" dist="38100" dir="2700000" algn="tl">
                    <a:srgbClr val="000000">
                      <a:alpha val="43137"/>
                    </a:srgbClr>
                  </a:outerShdw>
                </a:effectLst>
                <a:latin typeface="Century Gothic" pitchFamily="34" charset="0"/>
                <a:cs typeface="+mn-cs"/>
              </a:rPr>
            </a:br>
            <a:endParaRPr lang="en-US" sz="1600" b="1" dirty="0">
              <a:effectLst>
                <a:outerShdw blurRad="38100" dist="38100" dir="2700000" algn="tl">
                  <a:srgbClr val="000000">
                    <a:alpha val="43137"/>
                  </a:srgbClr>
                </a:outerShdw>
              </a:effectLst>
              <a:latin typeface="Century Gothic" pitchFamily="34" charset="0"/>
              <a:cs typeface="+mn-cs"/>
            </a:endParaRPr>
          </a:p>
        </p:txBody>
      </p:sp>
      <p:sp>
        <p:nvSpPr>
          <p:cNvPr id="47" name="Rectangle 25"/>
          <p:cNvSpPr>
            <a:spLocks noChangeArrowheads="1"/>
          </p:cNvSpPr>
          <p:nvPr/>
        </p:nvSpPr>
        <p:spPr bwMode="auto">
          <a:xfrm>
            <a:off x="3924300" y="3284538"/>
            <a:ext cx="4348163" cy="831850"/>
          </a:xfrm>
          <a:prstGeom prst="rect">
            <a:avLst/>
          </a:prstGeom>
          <a:noFill/>
          <a:ln w="9525">
            <a:noFill/>
            <a:miter lim="800000"/>
            <a:headEnd/>
            <a:tailEnd/>
          </a:ln>
          <a:effectLst/>
        </p:spPr>
        <p:txBody>
          <a:bodyPr wrap="none">
            <a:spAutoFit/>
          </a:bodyPr>
          <a:lstStyle/>
          <a:p>
            <a:pPr eaLnBrk="0" hangingPunct="0">
              <a:defRPr/>
            </a:pPr>
            <a:r>
              <a:rPr lang="es-MX" sz="1600" b="1">
                <a:effectLst>
                  <a:outerShdw blurRad="38100" dist="38100" dir="2700000" algn="tl">
                    <a:srgbClr val="C0C0C0"/>
                  </a:outerShdw>
                </a:effectLst>
              </a:rPr>
              <a:t>TÉRMINOS Y DEFINICIONES DE GESTIÓN </a:t>
            </a:r>
          </a:p>
          <a:p>
            <a:pPr eaLnBrk="0" hangingPunct="0">
              <a:defRPr/>
            </a:pPr>
            <a:r>
              <a:rPr lang="es-MX" sz="1600" b="1">
                <a:effectLst>
                  <a:outerShdw blurRad="38100" dist="38100" dir="2700000" algn="tl">
                    <a:srgbClr val="C0C0C0"/>
                  </a:outerShdw>
                </a:effectLst>
              </a:rPr>
              <a:t>DE CALIDAD </a:t>
            </a:r>
            <a:br>
              <a:rPr lang="es-MX" sz="1600" b="1">
                <a:effectLst>
                  <a:outerShdw blurRad="38100" dist="38100" dir="2700000" algn="tl">
                    <a:srgbClr val="C0C0C0"/>
                  </a:outerShdw>
                </a:effectLst>
              </a:rPr>
            </a:br>
            <a:endParaRPr lang="en-US" sz="1600" b="1">
              <a:effectLst>
                <a:outerShdw blurRad="38100" dist="38100" dir="2700000" algn="tl">
                  <a:srgbClr val="C0C0C0"/>
                </a:outerShdw>
              </a:effectLst>
            </a:endParaRPr>
          </a:p>
        </p:txBody>
      </p:sp>
      <p:sp>
        <p:nvSpPr>
          <p:cNvPr id="48" name="Rectangle 30"/>
          <p:cNvSpPr>
            <a:spLocks noChangeArrowheads="1"/>
          </p:cNvSpPr>
          <p:nvPr/>
        </p:nvSpPr>
        <p:spPr bwMode="auto">
          <a:xfrm>
            <a:off x="3779838" y="4221163"/>
            <a:ext cx="4148137" cy="584200"/>
          </a:xfrm>
          <a:prstGeom prst="rect">
            <a:avLst/>
          </a:prstGeom>
          <a:noFill/>
          <a:ln w="9525">
            <a:noFill/>
            <a:miter lim="800000"/>
            <a:headEnd/>
            <a:tailEnd/>
          </a:ln>
          <a:effectLst/>
        </p:spPr>
        <p:txBody>
          <a:bodyPr wrap="none">
            <a:spAutoFit/>
          </a:bodyPr>
          <a:lstStyle/>
          <a:p>
            <a:pPr eaLnBrk="0" hangingPunct="0">
              <a:defRPr/>
            </a:pPr>
            <a:r>
              <a:rPr lang="es-MX" sz="1600" b="1" dirty="0">
                <a:effectLst>
                  <a:outerShdw blurRad="38100" dist="38100" dir="2700000" algn="tl">
                    <a:srgbClr val="000000">
                      <a:alpha val="43137"/>
                    </a:srgbClr>
                  </a:outerShdw>
                </a:effectLst>
                <a:cs typeface="+mn-cs"/>
              </a:rPr>
              <a:t>TÉRMINOS Y DEFINICIONES RESPECTO</a:t>
            </a:r>
          </a:p>
          <a:p>
            <a:pPr eaLnBrk="0" hangingPunct="0">
              <a:defRPr/>
            </a:pPr>
            <a:r>
              <a:rPr lang="es-MX" sz="1600" b="1" dirty="0">
                <a:effectLst>
                  <a:outerShdw blurRad="38100" dist="38100" dir="2700000" algn="tl">
                    <a:srgbClr val="000000">
                      <a:alpha val="43137"/>
                    </a:srgbClr>
                  </a:outerShdw>
                </a:effectLst>
                <a:cs typeface="+mn-cs"/>
              </a:rPr>
              <a:t> A MODELOS DE CALIDAD</a:t>
            </a:r>
            <a:endParaRPr lang="en-US" sz="1600" b="1" dirty="0">
              <a:effectLst>
                <a:outerShdw blurRad="38100" dist="38100" dir="2700000" algn="tl">
                  <a:srgbClr val="000000">
                    <a:alpha val="43137"/>
                  </a:srgbClr>
                </a:outerShdw>
              </a:effectLst>
              <a:cs typeface="+mn-cs"/>
            </a:endParaRPr>
          </a:p>
        </p:txBody>
      </p:sp>
      <p:sp>
        <p:nvSpPr>
          <p:cNvPr id="51" name="Rectangle 33"/>
          <p:cNvSpPr>
            <a:spLocks noChangeArrowheads="1"/>
          </p:cNvSpPr>
          <p:nvPr/>
        </p:nvSpPr>
        <p:spPr bwMode="auto">
          <a:xfrm>
            <a:off x="3276600" y="5229225"/>
            <a:ext cx="4764088" cy="584200"/>
          </a:xfrm>
          <a:prstGeom prst="rect">
            <a:avLst/>
          </a:prstGeom>
          <a:noFill/>
          <a:ln w="9525">
            <a:noFill/>
            <a:miter lim="800000"/>
            <a:headEnd/>
            <a:tailEnd/>
          </a:ln>
          <a:effectLst/>
        </p:spPr>
        <p:txBody>
          <a:bodyPr>
            <a:spAutoFit/>
          </a:bodyPr>
          <a:lstStyle/>
          <a:p>
            <a:pPr algn="ctr" eaLnBrk="0" hangingPunct="0">
              <a:defRPr/>
            </a:pPr>
            <a:r>
              <a:rPr lang="es-ES" sz="1600" b="1" dirty="0">
                <a:effectLst>
                  <a:outerShdw blurRad="38100" dist="38100" dir="2700000" algn="tl">
                    <a:srgbClr val="000000">
                      <a:alpha val="43137"/>
                    </a:srgbClr>
                  </a:outerShdw>
                </a:effectLst>
                <a:cs typeface="+mn-cs"/>
              </a:rPr>
              <a:t>FAMILIA DE NORMAS ISO 9001</a:t>
            </a:r>
            <a:r>
              <a:rPr lang="es-MX" sz="1600" b="1" dirty="0">
                <a:effectLst>
                  <a:outerShdw blurRad="38100" dist="38100" dir="2700000" algn="tl">
                    <a:srgbClr val="000000">
                      <a:alpha val="43137"/>
                    </a:srgbClr>
                  </a:outerShdw>
                </a:effectLst>
                <a:cs typeface="+mn-cs"/>
              </a:rPr>
              <a:t/>
            </a:r>
            <a:br>
              <a:rPr lang="es-MX" sz="1600" b="1" dirty="0">
                <a:effectLst>
                  <a:outerShdw blurRad="38100" dist="38100" dir="2700000" algn="tl">
                    <a:srgbClr val="000000">
                      <a:alpha val="43137"/>
                    </a:srgbClr>
                  </a:outerShdw>
                </a:effectLst>
                <a:cs typeface="+mn-cs"/>
              </a:rPr>
            </a:br>
            <a:endParaRPr lang="en-US" sz="1600" b="1" dirty="0">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Marcador de contenido"/>
          <p:cNvSpPr>
            <a:spLocks noGrp="1"/>
          </p:cNvSpPr>
          <p:nvPr>
            <p:ph idx="1"/>
          </p:nvPr>
        </p:nvSpPr>
        <p:spPr>
          <a:xfrm>
            <a:off x="428625" y="500063"/>
            <a:ext cx="5872163" cy="1571625"/>
          </a:xfrm>
        </p:spPr>
        <p:txBody>
          <a:bodyPr/>
          <a:lstStyle/>
          <a:p>
            <a:pPr eaLnBrk="1" hangingPunct="1"/>
            <a:r>
              <a:rPr lang="es-MX" sz="2000" b="1" smtClean="0">
                <a:latin typeface="Century Gothic" pitchFamily="34" charset="0"/>
                <a:cs typeface="Arial" charset="0"/>
              </a:rPr>
              <a:t>LIDERAZGO Y COHERENCIA EN LOS OBJETIVOS.</a:t>
            </a:r>
          </a:p>
          <a:p>
            <a:pPr algn="just" eaLnBrk="1" hangingPunct="1"/>
            <a:r>
              <a:rPr lang="es-MX" sz="2000" smtClean="0">
                <a:latin typeface="Century Gothic" pitchFamily="34" charset="0"/>
                <a:cs typeface="Arial" charset="0"/>
              </a:rPr>
              <a:t/>
            </a:r>
            <a:br>
              <a:rPr lang="es-MX" sz="2000" smtClean="0">
                <a:latin typeface="Century Gothic" pitchFamily="34" charset="0"/>
                <a:cs typeface="Arial" charset="0"/>
              </a:rPr>
            </a:br>
            <a:r>
              <a:rPr lang="es-MX" sz="2000" smtClean="0">
                <a:latin typeface="Century Gothic" pitchFamily="34" charset="0"/>
                <a:cs typeface="Arial" charset="0"/>
              </a:rPr>
              <a:t> El comportamiento de los líderes de una organización suscita en ella claridad y unidad en los objetivos, así como un entorno que permite a la organización y las personas que la integran alcanzar la excelencia.</a:t>
            </a:r>
          </a:p>
          <a:p>
            <a:pPr algn="just" eaLnBrk="1" hangingPunct="1"/>
            <a:endParaRPr lang="es-MX" sz="2000" smtClean="0">
              <a:latin typeface="Century Gothic" pitchFamily="34" charset="0"/>
            </a:endParaRPr>
          </a:p>
          <a:p>
            <a:pPr algn="just" eaLnBrk="1" hangingPunct="1">
              <a:buFont typeface="Wingdings" pitchFamily="2" charset="2"/>
              <a:buNone/>
            </a:pPr>
            <a:r>
              <a:rPr lang="es-MX" sz="2000" smtClean="0">
                <a:latin typeface="Century Gothic" pitchFamily="34" charset="0"/>
              </a:rPr>
              <a:t/>
            </a:r>
            <a:br>
              <a:rPr lang="es-MX" sz="2000" smtClean="0">
                <a:latin typeface="Century Gothic" pitchFamily="34" charset="0"/>
              </a:rPr>
            </a:br>
            <a:r>
              <a:rPr lang="es-MX" sz="2000" smtClean="0">
                <a:latin typeface="Century Gothic" pitchFamily="34" charset="0"/>
              </a:rPr>
              <a:t/>
            </a:r>
            <a:br>
              <a:rPr lang="es-MX" sz="2000" smtClean="0">
                <a:latin typeface="Century Gothic" pitchFamily="34" charset="0"/>
              </a:rPr>
            </a:br>
            <a:endParaRPr lang="es-ES" sz="2000" smtClean="0">
              <a:latin typeface="Century Gothic" pitchFamily="34" charset="0"/>
            </a:endParaRPr>
          </a:p>
          <a:p>
            <a:pPr algn="just" eaLnBrk="1" hangingPunct="1"/>
            <a:endParaRPr lang="es-ES" sz="2000" smtClean="0">
              <a:latin typeface="Century Gothic" pitchFamily="34" charset="0"/>
            </a:endParaRPr>
          </a:p>
        </p:txBody>
      </p:sp>
      <p:sp>
        <p:nvSpPr>
          <p:cNvPr id="36866" name="3 CuadroTexto"/>
          <p:cNvSpPr txBox="1">
            <a:spLocks noChangeArrowheads="1"/>
          </p:cNvSpPr>
          <p:nvPr/>
        </p:nvSpPr>
        <p:spPr bwMode="auto">
          <a:xfrm>
            <a:off x="611188" y="3500438"/>
            <a:ext cx="7786687" cy="2555875"/>
          </a:xfrm>
          <a:prstGeom prst="rect">
            <a:avLst/>
          </a:prstGeom>
          <a:noFill/>
          <a:ln w="9525">
            <a:noFill/>
            <a:miter lim="800000"/>
            <a:headEnd/>
            <a:tailEnd/>
          </a:ln>
        </p:spPr>
        <p:txBody>
          <a:bodyPr>
            <a:spAutoFit/>
          </a:bodyPr>
          <a:lstStyle/>
          <a:p>
            <a:pPr algn="just"/>
            <a:r>
              <a:rPr lang="es-MX" sz="2000" b="1">
                <a:latin typeface="Century Gothic" pitchFamily="34" charset="0"/>
              </a:rPr>
              <a:t>GESTIÓN POR PROCESOS Y HECHOS.</a:t>
            </a:r>
          </a:p>
          <a:p>
            <a:pPr algn="just"/>
            <a:r>
              <a:rPr lang="es-MX" sz="2000">
                <a:latin typeface="Century Gothic" pitchFamily="34" charset="0"/>
              </a:rPr>
              <a:t/>
            </a:r>
            <a:br>
              <a:rPr lang="es-MX" sz="2000">
                <a:latin typeface="Century Gothic" pitchFamily="34" charset="0"/>
              </a:rPr>
            </a:br>
            <a:r>
              <a:rPr lang="es-MX" sz="2000">
                <a:latin typeface="Century Gothic" pitchFamily="34" charset="0"/>
              </a:rPr>
              <a:t>Las organización actúan de manera más efectiva cuando todas sus actividades interrelacionadas se comprenden y gestionan de manera sistemática, y las decisiones relativas a las operaciones en vigor y las mejoras planificadas se adoptan a partir de información fiable que incluye las percepciones de todos sus grupos de interés.</a:t>
            </a:r>
            <a:endParaRPr lang="es-ES" sz="2000">
              <a:latin typeface="Century Gothic" pitchFamily="34" charset="0"/>
            </a:endParaRPr>
          </a:p>
        </p:txBody>
      </p:sp>
      <p:pic>
        <p:nvPicPr>
          <p:cNvPr id="36867" name="4 Imagen" descr="Liderazgo.gif"/>
          <p:cNvPicPr>
            <a:picLocks noChangeAspect="1"/>
          </p:cNvPicPr>
          <p:nvPr/>
        </p:nvPicPr>
        <p:blipFill>
          <a:blip r:embed="rId2"/>
          <a:srcRect/>
          <a:stretch>
            <a:fillRect/>
          </a:stretch>
        </p:blipFill>
        <p:spPr bwMode="auto">
          <a:xfrm>
            <a:off x="6480175" y="908050"/>
            <a:ext cx="2663825" cy="23383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Marcador de contenido"/>
          <p:cNvSpPr>
            <a:spLocks noGrp="1"/>
          </p:cNvSpPr>
          <p:nvPr>
            <p:ph idx="1"/>
          </p:nvPr>
        </p:nvSpPr>
        <p:spPr>
          <a:xfrm>
            <a:off x="0" y="0"/>
            <a:ext cx="6875463" cy="3929063"/>
          </a:xfrm>
        </p:spPr>
        <p:txBody>
          <a:bodyPr/>
          <a:lstStyle/>
          <a:p>
            <a:pPr algn="just" eaLnBrk="1" hangingPunct="1">
              <a:buFont typeface="Wingdings" pitchFamily="2" charset="2"/>
              <a:buNone/>
            </a:pPr>
            <a:r>
              <a:rPr lang="es-MX" sz="1800" b="1" smtClean="0">
                <a:latin typeface="Century Gothic" pitchFamily="34" charset="0"/>
                <a:cs typeface="Arial" charset="0"/>
              </a:rPr>
              <a:t>        DESARROLLO E IMPLICACIÓN DE LAS PERSONAS.</a:t>
            </a:r>
          </a:p>
          <a:p>
            <a:pPr algn="just" eaLnBrk="1" hangingPunct="1">
              <a:buFont typeface="Wingdings" pitchFamily="2" charset="2"/>
              <a:buNone/>
            </a:pPr>
            <a:endParaRPr lang="es-MX" sz="1800" smtClean="0">
              <a:latin typeface="Century Gothic" pitchFamily="34" charset="0"/>
              <a:cs typeface="Arial" charset="0"/>
            </a:endParaRPr>
          </a:p>
          <a:p>
            <a:pPr algn="just" eaLnBrk="1" hangingPunct="1">
              <a:buFont typeface="Wingdings" pitchFamily="2" charset="2"/>
              <a:buNone/>
            </a:pPr>
            <a:r>
              <a:rPr lang="es-MX" sz="1800" smtClean="0">
                <a:latin typeface="Century Gothic" pitchFamily="34" charset="0"/>
                <a:cs typeface="Arial" charset="0"/>
              </a:rPr>
              <a:t>     Excelencia es maximizar la contribución de los empleados atreves de su desarrollo e implicación. </a:t>
            </a:r>
          </a:p>
          <a:p>
            <a:pPr algn="just" eaLnBrk="1" hangingPunct="1">
              <a:buFont typeface="Wingdings" pitchFamily="2" charset="2"/>
              <a:buNone/>
            </a:pPr>
            <a:r>
              <a:rPr lang="es-MX" sz="1800" smtClean="0">
                <a:latin typeface="Century Gothic" pitchFamily="34" charset="0"/>
                <a:cs typeface="Arial" charset="0"/>
              </a:rPr>
              <a:t/>
            </a:r>
            <a:br>
              <a:rPr lang="es-MX" sz="1800" smtClean="0">
                <a:latin typeface="Century Gothic" pitchFamily="34" charset="0"/>
                <a:cs typeface="Arial" charset="0"/>
              </a:rPr>
            </a:br>
            <a:r>
              <a:rPr lang="es-MX" sz="1800" b="1" smtClean="0">
                <a:latin typeface="Century Gothic" pitchFamily="34" charset="0"/>
                <a:cs typeface="Arial" charset="0"/>
              </a:rPr>
              <a:t>PRENDIZAJE, INNOVACIÓN Y MEJORA CONTINUOS.</a:t>
            </a:r>
          </a:p>
          <a:p>
            <a:pPr algn="just" eaLnBrk="1" hangingPunct="1">
              <a:buFont typeface="Wingdings" pitchFamily="2" charset="2"/>
              <a:buNone/>
            </a:pPr>
            <a:r>
              <a:rPr lang="es-MX" sz="1800" smtClean="0">
                <a:latin typeface="Century Gothic" pitchFamily="34" charset="0"/>
                <a:cs typeface="Arial" charset="0"/>
              </a:rPr>
              <a:t/>
            </a:r>
            <a:br>
              <a:rPr lang="es-MX" sz="1800" smtClean="0">
                <a:latin typeface="Century Gothic" pitchFamily="34" charset="0"/>
                <a:cs typeface="Arial" charset="0"/>
              </a:rPr>
            </a:br>
            <a:r>
              <a:rPr lang="es-MX" sz="1800" smtClean="0">
                <a:latin typeface="Century Gothic" pitchFamily="34" charset="0"/>
                <a:cs typeface="Arial" charset="0"/>
              </a:rPr>
              <a:t>Las organizaciones alcanzan su máximo rendimiento cuando gestionan y comparten su conocimiento dentro de una cultura general de aprendizaje, innovación y mejora continuos.</a:t>
            </a:r>
          </a:p>
          <a:p>
            <a:pPr algn="just" eaLnBrk="1" hangingPunct="1">
              <a:buFont typeface="Wingdings" pitchFamily="2" charset="2"/>
              <a:buNone/>
            </a:pPr>
            <a:r>
              <a:rPr lang="es-MX" sz="1800" smtClean="0">
                <a:latin typeface="Century Gothic" pitchFamily="34" charset="0"/>
                <a:cs typeface="Arial" charset="0"/>
              </a:rPr>
              <a:t/>
            </a:r>
            <a:br>
              <a:rPr lang="es-MX" sz="1800" smtClean="0">
                <a:latin typeface="Century Gothic" pitchFamily="34" charset="0"/>
                <a:cs typeface="Arial" charset="0"/>
              </a:rPr>
            </a:br>
            <a:r>
              <a:rPr lang="es-MX" sz="1800" b="1" smtClean="0">
                <a:latin typeface="Century Gothic" pitchFamily="34" charset="0"/>
                <a:cs typeface="Arial" charset="0"/>
              </a:rPr>
              <a:t>DESARROLLO DE ALIANZAS.</a:t>
            </a:r>
          </a:p>
          <a:p>
            <a:pPr algn="just" eaLnBrk="1" hangingPunct="1">
              <a:buFont typeface="Wingdings" pitchFamily="2" charset="2"/>
              <a:buNone/>
            </a:pPr>
            <a:endParaRPr lang="es-MX" sz="1800" b="1" smtClean="0">
              <a:latin typeface="Century Gothic" pitchFamily="34" charset="0"/>
              <a:cs typeface="Arial" charset="0"/>
            </a:endParaRPr>
          </a:p>
          <a:p>
            <a:pPr algn="just" eaLnBrk="1" hangingPunct="1">
              <a:buFont typeface="Wingdings" pitchFamily="2" charset="2"/>
              <a:buNone/>
            </a:pPr>
            <a:r>
              <a:rPr lang="es-MX" sz="1800" smtClean="0">
                <a:latin typeface="Century Gothic" pitchFamily="34" charset="0"/>
                <a:cs typeface="Arial" charset="0"/>
              </a:rPr>
              <a:t>     Excelencia es desarrollar y mantener alianzas que añaden valor </a:t>
            </a:r>
          </a:p>
          <a:p>
            <a:pPr algn="just" eaLnBrk="1" hangingPunct="1">
              <a:buFont typeface="Wingdings" pitchFamily="2" charset="2"/>
              <a:buNone/>
            </a:pPr>
            <a:r>
              <a:rPr lang="es-MX" sz="1800" smtClean="0">
                <a:latin typeface="Century Gothic" pitchFamily="34" charset="0"/>
                <a:cs typeface="Arial" charset="0"/>
              </a:rPr>
              <a:t/>
            </a:r>
            <a:br>
              <a:rPr lang="es-MX" sz="1800" smtClean="0">
                <a:latin typeface="Century Gothic" pitchFamily="34" charset="0"/>
                <a:cs typeface="Arial" charset="0"/>
              </a:rPr>
            </a:br>
            <a:r>
              <a:rPr lang="es-MX" sz="1800" b="1" smtClean="0">
                <a:latin typeface="Century Gothic" pitchFamily="34" charset="0"/>
                <a:cs typeface="Arial" charset="0"/>
              </a:rPr>
              <a:t>RESPONSABILIDAD SOCIAL</a:t>
            </a:r>
          </a:p>
          <a:p>
            <a:pPr algn="just" eaLnBrk="1" hangingPunct="1">
              <a:buFont typeface="Wingdings" pitchFamily="2" charset="2"/>
              <a:buNone/>
            </a:pPr>
            <a:r>
              <a:rPr lang="es-MX" sz="1800" b="1" smtClean="0">
                <a:latin typeface="Century Gothic" pitchFamily="34" charset="0"/>
                <a:cs typeface="Arial" charset="0"/>
              </a:rPr>
              <a:t>    </a:t>
            </a:r>
            <a:r>
              <a:rPr lang="es-MX" sz="1800" smtClean="0">
                <a:latin typeface="Century Gothic" pitchFamily="34" charset="0"/>
                <a:cs typeface="Arial" charset="0"/>
              </a:rPr>
              <a:t> El mejor modo de servir a los intereses a largo plazo de la organización y las personas que la integran es adoptar un enfoque ético, superando las expectativas y la normativa de la comunidad en su conjunto.</a:t>
            </a:r>
            <a:endParaRPr lang="es-ES" sz="1800" smtClean="0">
              <a:latin typeface="Century Gothic" pitchFamily="34" charset="0"/>
              <a:cs typeface="Arial" charset="0"/>
            </a:endParaRPr>
          </a:p>
        </p:txBody>
      </p:sp>
      <p:pic>
        <p:nvPicPr>
          <p:cNvPr id="37890" name="3 Imagen" descr="union.gif"/>
          <p:cNvPicPr>
            <a:picLocks noChangeAspect="1"/>
          </p:cNvPicPr>
          <p:nvPr/>
        </p:nvPicPr>
        <p:blipFill>
          <a:blip r:embed="rId2"/>
          <a:srcRect/>
          <a:stretch>
            <a:fillRect/>
          </a:stretch>
        </p:blipFill>
        <p:spPr bwMode="auto">
          <a:xfrm rot="-561707">
            <a:off x="7129463" y="733425"/>
            <a:ext cx="1512887" cy="1476375"/>
          </a:xfrm>
          <a:prstGeom prst="rect">
            <a:avLst/>
          </a:prstGeom>
          <a:noFill/>
          <a:ln w="9525">
            <a:noFill/>
            <a:miter lim="800000"/>
            <a:headEnd/>
            <a:tailEnd/>
          </a:ln>
        </p:spPr>
      </p:pic>
      <p:pic>
        <p:nvPicPr>
          <p:cNvPr id="5" name="4 Imagen" descr="alianzas.jpg"/>
          <p:cNvPicPr>
            <a:picLocks noChangeAspect="1"/>
          </p:cNvPicPr>
          <p:nvPr/>
        </p:nvPicPr>
        <p:blipFill>
          <a:blip r:embed="rId3"/>
          <a:stretch>
            <a:fillRect/>
          </a:stretch>
        </p:blipFill>
        <p:spPr>
          <a:xfrm rot="506515">
            <a:off x="6897688" y="2274888"/>
            <a:ext cx="1924050" cy="1443037"/>
          </a:xfrm>
          <a:prstGeom prst="rect">
            <a:avLst/>
          </a:prstGeom>
          <a:ln>
            <a:noFill/>
          </a:ln>
          <a:effectLst>
            <a:outerShdw blurRad="292100" dist="139700" dir="2700000" algn="tl" rotWithShape="0">
              <a:srgbClr val="333333">
                <a:alpha val="65000"/>
              </a:srgbClr>
            </a:outerShdw>
          </a:effectLst>
        </p:spPr>
      </p:pic>
      <p:pic>
        <p:nvPicPr>
          <p:cNvPr id="6" name="5 Imagen" descr="responsabilidad.jpg"/>
          <p:cNvPicPr>
            <a:picLocks noChangeAspect="1"/>
          </p:cNvPicPr>
          <p:nvPr/>
        </p:nvPicPr>
        <p:blipFill>
          <a:blip r:embed="rId4" cstate="print"/>
          <a:stretch>
            <a:fillRect/>
          </a:stretch>
        </p:blipFill>
        <p:spPr>
          <a:xfrm>
            <a:off x="6980035" y="3501008"/>
            <a:ext cx="2163965" cy="252028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5626100" cy="1143000"/>
          </a:xfrm>
        </p:spPr>
        <p:txBody>
          <a:bodyPr>
            <a:noAutofit/>
          </a:bodyPr>
          <a:lstStyle/>
          <a:p>
            <a:pPr eaLnBrk="1" hangingPunct="1">
              <a:defRPr/>
            </a:pPr>
            <a:r>
              <a:rPr lang="es-ES" sz="2500" dirty="0" smtClean="0">
                <a:effectLst>
                  <a:outerShdw blurRad="38100" dist="38100" dir="2700000" algn="tl">
                    <a:srgbClr val="000000">
                      <a:alpha val="43137"/>
                    </a:srgbClr>
                  </a:outerShdw>
                </a:effectLst>
                <a:latin typeface="Century Gothic" pitchFamily="34" charset="0"/>
                <a:cs typeface="Arial" pitchFamily="34" charset="0"/>
              </a:rPr>
              <a:t>4.1 ESTRUCTURA Y CONTENIDO DEL MODELO EFQM </a:t>
            </a:r>
            <a:endParaRPr lang="es-ES" sz="2500" dirty="0">
              <a:effectLst>
                <a:outerShdw blurRad="38100" dist="38100" dir="2700000" algn="tl">
                  <a:srgbClr val="000000">
                    <a:alpha val="43137"/>
                  </a:srgbClr>
                </a:outerShdw>
              </a:effectLst>
              <a:latin typeface="Century Gothic" pitchFamily="34" charset="0"/>
              <a:cs typeface="Arial" pitchFamily="34" charset="0"/>
            </a:endParaRPr>
          </a:p>
        </p:txBody>
      </p:sp>
      <p:sp>
        <p:nvSpPr>
          <p:cNvPr id="38914" name="2 Marcador de contenido"/>
          <p:cNvSpPr>
            <a:spLocks noGrp="1"/>
          </p:cNvSpPr>
          <p:nvPr>
            <p:ph idx="1"/>
          </p:nvPr>
        </p:nvSpPr>
        <p:spPr>
          <a:xfrm>
            <a:off x="0" y="1052513"/>
            <a:ext cx="8675688" cy="4781550"/>
          </a:xfrm>
        </p:spPr>
        <p:txBody>
          <a:bodyPr/>
          <a:lstStyle/>
          <a:p>
            <a:pPr eaLnBrk="1" hangingPunct="1">
              <a:buFont typeface="Wingdings" pitchFamily="2" charset="2"/>
              <a:buNone/>
            </a:pPr>
            <a:r>
              <a:rPr lang="es-ES" sz="1800" smtClean="0">
                <a:latin typeface="Century Gothic" pitchFamily="34" charset="0"/>
                <a:cs typeface="Arial" charset="0"/>
              </a:rPr>
              <a:t>El </a:t>
            </a:r>
            <a:r>
              <a:rPr lang="es-ES" sz="1800" b="1" smtClean="0">
                <a:latin typeface="Century Gothic" pitchFamily="34" charset="0"/>
                <a:cs typeface="Arial" charset="0"/>
              </a:rPr>
              <a:t>Modelo Europeo de Excelencia Empresarial</a:t>
            </a:r>
            <a:r>
              <a:rPr lang="es-ES" sz="1800" smtClean="0">
                <a:latin typeface="Century Gothic" pitchFamily="34" charset="0"/>
                <a:cs typeface="Arial" charset="0"/>
              </a:rPr>
              <a:t>, conocido como </a:t>
            </a:r>
            <a:r>
              <a:rPr lang="es-ES" sz="1800" b="1" smtClean="0">
                <a:latin typeface="Century Gothic" pitchFamily="34" charset="0"/>
                <a:cs typeface="Arial" charset="0"/>
              </a:rPr>
              <a:t>Modelo EFQM</a:t>
            </a:r>
            <a:r>
              <a:rPr lang="es-ES" sz="1800" smtClean="0">
                <a:latin typeface="Century Gothic" pitchFamily="34" charset="0"/>
                <a:cs typeface="Arial" charset="0"/>
              </a:rPr>
              <a:t> está patrocinado por la EFQM y la Comisión de la UE, base del Premio Europeo a la Calidad.</a:t>
            </a:r>
          </a:p>
          <a:p>
            <a:pPr eaLnBrk="1" hangingPunct="1">
              <a:buFont typeface="Wingdings" pitchFamily="2" charset="2"/>
              <a:buNone/>
            </a:pPr>
            <a:endParaRPr lang="es-ES" sz="1800" smtClean="0">
              <a:latin typeface="Century Gothic" pitchFamily="34" charset="0"/>
              <a:cs typeface="Arial" charset="0"/>
            </a:endParaRPr>
          </a:p>
          <a:p>
            <a:pPr eaLnBrk="1" hangingPunct="1">
              <a:buFont typeface="Wingdings" pitchFamily="2" charset="2"/>
              <a:buNone/>
            </a:pPr>
            <a:r>
              <a:rPr lang="es-ES" sz="1800" smtClean="0">
                <a:latin typeface="Century Gothic" pitchFamily="34" charset="0"/>
                <a:cs typeface="Arial" charset="0"/>
              </a:rPr>
              <a:t>El </a:t>
            </a:r>
            <a:r>
              <a:rPr lang="es-ES" sz="1800" b="1" smtClean="0">
                <a:latin typeface="Century Gothic" pitchFamily="34" charset="0"/>
                <a:cs typeface="Arial" charset="0"/>
              </a:rPr>
              <a:t>Modelo EFQM</a:t>
            </a:r>
            <a:r>
              <a:rPr lang="es-ES" sz="1800" smtClean="0">
                <a:latin typeface="Century Gothic" pitchFamily="34" charset="0"/>
                <a:cs typeface="Arial" charset="0"/>
              </a:rPr>
              <a:t> es un modelo no normativo, cuyo concepto fundamental es la autoevaluación basada en un análisis detallado del funcionamiento del sistema de gestión de la organización usando como guía los criterios del modelo.</a:t>
            </a:r>
          </a:p>
          <a:p>
            <a:pPr eaLnBrk="1" hangingPunct="1">
              <a:buFont typeface="Wingdings" pitchFamily="2" charset="2"/>
              <a:buNone/>
            </a:pPr>
            <a:endParaRPr lang="es-ES" sz="1800" smtClean="0">
              <a:latin typeface="Century Gothic" pitchFamily="34" charset="0"/>
              <a:cs typeface="Arial" charset="0"/>
            </a:endParaRPr>
          </a:p>
          <a:p>
            <a:pPr eaLnBrk="1" hangingPunct="1">
              <a:buFont typeface="Wingdings" pitchFamily="2" charset="2"/>
              <a:buNone/>
            </a:pPr>
            <a:r>
              <a:rPr lang="es-ES" sz="1800" b="1" smtClean="0">
                <a:latin typeface="Century Gothic" pitchFamily="34" charset="0"/>
                <a:cs typeface="Arial" charset="0"/>
              </a:rPr>
              <a:t>El Modelo EFQM consta de dos partes:</a:t>
            </a:r>
          </a:p>
          <a:p>
            <a:pPr eaLnBrk="1" hangingPunct="1">
              <a:buFont typeface="Wingdings" pitchFamily="2" charset="2"/>
              <a:buNone/>
            </a:pPr>
            <a:r>
              <a:rPr lang="es-ES" sz="1800" smtClean="0">
                <a:latin typeface="Century Gothic" pitchFamily="34" charset="0"/>
                <a:cs typeface="Arial" charset="0"/>
              </a:rPr>
              <a:t>Un conjunto de </a:t>
            </a:r>
            <a:r>
              <a:rPr lang="es-ES" sz="1800" i="1" smtClean="0">
                <a:latin typeface="Century Gothic" pitchFamily="34" charset="0"/>
                <a:cs typeface="Arial" charset="0"/>
              </a:rPr>
              <a:t>criterios </a:t>
            </a:r>
            <a:r>
              <a:rPr lang="es-ES" sz="1800" smtClean="0">
                <a:latin typeface="Century Gothic" pitchFamily="34" charset="0"/>
                <a:cs typeface="Arial" charset="0"/>
              </a:rPr>
              <a:t>de excelencia empresarial que abarcan todas las áreas del funcionamiento de la organización.</a:t>
            </a:r>
          </a:p>
          <a:p>
            <a:pPr eaLnBrk="1" hangingPunct="1">
              <a:buFont typeface="Wingdings" pitchFamily="2" charset="2"/>
              <a:buNone/>
            </a:pPr>
            <a:r>
              <a:rPr lang="es-ES" sz="1800" smtClean="0">
                <a:latin typeface="Century Gothic" pitchFamily="34" charset="0"/>
                <a:cs typeface="Arial" charset="0"/>
              </a:rPr>
              <a:t>Un conjunto de reglas para evaluar el comportamiento de la organización en cada criterio. Hay dos grupos de </a:t>
            </a:r>
            <a:r>
              <a:rPr lang="es-ES" sz="1800" i="1" smtClean="0">
                <a:latin typeface="Century Gothic" pitchFamily="34" charset="0"/>
                <a:cs typeface="Arial" charset="0"/>
              </a:rPr>
              <a:t>criterios</a:t>
            </a:r>
            <a:r>
              <a:rPr lang="es-ES" sz="1800" smtClean="0">
                <a:latin typeface="Century Gothic" pitchFamily="34" charset="0"/>
                <a:cs typeface="Arial" charset="0"/>
              </a:rPr>
              <a:t>:</a:t>
            </a:r>
          </a:p>
          <a:p>
            <a:pPr lvl="1" eaLnBrk="1" hangingPunct="1"/>
            <a:r>
              <a:rPr lang="es-ES" sz="1800" smtClean="0">
                <a:latin typeface="Century Gothic" pitchFamily="34" charset="0"/>
                <a:cs typeface="Arial" charset="0"/>
              </a:rPr>
              <a:t>Los </a:t>
            </a:r>
            <a:r>
              <a:rPr lang="es-ES" sz="1800" i="1" smtClean="0">
                <a:latin typeface="Century Gothic" pitchFamily="34" charset="0"/>
                <a:cs typeface="Arial" charset="0"/>
              </a:rPr>
              <a:t>Resultados </a:t>
            </a:r>
            <a:r>
              <a:rPr lang="es-ES" sz="1800" smtClean="0">
                <a:latin typeface="Century Gothic" pitchFamily="34" charset="0"/>
                <a:cs typeface="Arial" charset="0"/>
              </a:rPr>
              <a:t>(Criterios 6 al 9) representan lo que la organización consigue para cada uno de sus actores (Clientes, Empleados, Sociedad e Inversores).</a:t>
            </a:r>
          </a:p>
          <a:p>
            <a:pPr lvl="1" eaLnBrk="1" hangingPunct="1"/>
            <a:r>
              <a:rPr lang="es-ES" sz="1800" smtClean="0">
                <a:latin typeface="Century Gothic" pitchFamily="34" charset="0"/>
                <a:cs typeface="Arial" charset="0"/>
              </a:rPr>
              <a:t>Los </a:t>
            </a:r>
            <a:r>
              <a:rPr lang="es-ES" sz="1800" i="1" smtClean="0">
                <a:latin typeface="Century Gothic" pitchFamily="34" charset="0"/>
                <a:cs typeface="Arial" charset="0"/>
              </a:rPr>
              <a:t>Agentes </a:t>
            </a:r>
            <a:r>
              <a:rPr lang="es-ES" sz="1800" smtClean="0">
                <a:latin typeface="Century Gothic" pitchFamily="34" charset="0"/>
                <a:cs typeface="Arial" charset="0"/>
              </a:rPr>
              <a:t>(Criterios 1 al 5) son aspectos del sistema de gestión de la organización. Son las causas de los resultados. </a:t>
            </a:r>
          </a:p>
          <a:p>
            <a:pPr eaLnBrk="1" hangingPunct="1">
              <a:buFont typeface="Wingdings" pitchFamily="2" charset="2"/>
              <a:buNone/>
            </a:pPr>
            <a:r>
              <a:rPr lang="es-ES" sz="1800" smtClean="0">
                <a:latin typeface="Century Gothic" pitchFamily="34" charset="0"/>
              </a:rPr>
              <a:t/>
            </a:r>
            <a:br>
              <a:rPr lang="es-ES" sz="1800" smtClean="0">
                <a:latin typeface="Century Gothic" pitchFamily="34" charset="0"/>
              </a:rPr>
            </a:br>
            <a:endParaRPr lang="es-ES" sz="1800" smtClean="0">
              <a:latin typeface="Century Gothic" pitchFamily="34" charset="0"/>
            </a:endParaRPr>
          </a:p>
          <a:p>
            <a:pPr eaLnBrk="1" hangingPunct="1">
              <a:buFont typeface="Wingdings" pitchFamily="2" charset="2"/>
              <a:buNone/>
            </a:pPr>
            <a:endParaRPr lang="es-ES" sz="1800" smtClean="0">
              <a:latin typeface="Century Gothic" pitchFamily="34" charset="0"/>
            </a:endParaRPr>
          </a:p>
        </p:txBody>
      </p:sp>
      <p:pic>
        <p:nvPicPr>
          <p:cNvPr id="38915" name="3 Imagen" descr="5.jpg"/>
          <p:cNvPicPr>
            <a:picLocks noChangeAspect="1"/>
          </p:cNvPicPr>
          <p:nvPr/>
        </p:nvPicPr>
        <p:blipFill>
          <a:blip r:embed="rId2"/>
          <a:srcRect/>
          <a:stretch>
            <a:fillRect/>
          </a:stretch>
        </p:blipFill>
        <p:spPr bwMode="auto">
          <a:xfrm>
            <a:off x="6156325" y="0"/>
            <a:ext cx="2536825" cy="10080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4.jpg"/>
          <p:cNvPicPr>
            <a:picLocks noChangeAspect="1"/>
          </p:cNvPicPr>
          <p:nvPr/>
        </p:nvPicPr>
        <p:blipFill>
          <a:blip r:embed="rId2" cstate="print"/>
          <a:stretch>
            <a:fillRect/>
          </a:stretch>
        </p:blipFill>
        <p:spPr>
          <a:xfrm>
            <a:off x="755576" y="692696"/>
            <a:ext cx="7729550" cy="54644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hangingPunct="1">
              <a:defRPr/>
            </a:pPr>
            <a:r>
              <a:rPr lang="es-ES" sz="2500" dirty="0" smtClean="0">
                <a:effectLst>
                  <a:outerShdw blurRad="38100" dist="38100" dir="2700000" algn="tl">
                    <a:srgbClr val="000000">
                      <a:alpha val="43137"/>
                    </a:srgbClr>
                  </a:outerShdw>
                </a:effectLst>
                <a:latin typeface="Century Gothic" pitchFamily="34" charset="0"/>
                <a:cs typeface="Arial" pitchFamily="34" charset="0"/>
              </a:rPr>
              <a:t>4.2 PREMIO MALCOM</a:t>
            </a:r>
            <a:endParaRPr lang="es-ES" sz="2500" dirty="0">
              <a:effectLst>
                <a:outerShdw blurRad="38100" dist="38100" dir="2700000" algn="tl">
                  <a:srgbClr val="000000">
                    <a:alpha val="43137"/>
                  </a:srgbClr>
                </a:outerShdw>
              </a:effectLst>
              <a:latin typeface="Century Gothic" pitchFamily="34" charset="0"/>
              <a:cs typeface="Arial" pitchFamily="34" charset="0"/>
            </a:endParaRPr>
          </a:p>
        </p:txBody>
      </p:sp>
      <p:sp>
        <p:nvSpPr>
          <p:cNvPr id="3" name="2 Marcador de contenido"/>
          <p:cNvSpPr>
            <a:spLocks noGrp="1"/>
          </p:cNvSpPr>
          <p:nvPr>
            <p:ph idx="1"/>
          </p:nvPr>
        </p:nvSpPr>
        <p:spPr>
          <a:xfrm>
            <a:off x="468313" y="1916113"/>
            <a:ext cx="8229600" cy="3529012"/>
          </a:xfrm>
        </p:spPr>
        <p:txBody>
          <a:bodyPr>
            <a:normAutofit fontScale="62500" lnSpcReduction="20000"/>
          </a:bodyPr>
          <a:lstStyle/>
          <a:p>
            <a:pPr eaLnBrk="1" hangingPunct="1">
              <a:buFont typeface="Wingdings" pitchFamily="2" charset="2"/>
              <a:buNone/>
              <a:defRPr/>
            </a:pPr>
            <a:r>
              <a:rPr lang="es-ES_tradnl" dirty="0" smtClean="0">
                <a:latin typeface="Century Gothic" pitchFamily="34" charset="0"/>
                <a:cs typeface="Arial" pitchFamily="34" charset="0"/>
              </a:rPr>
              <a:t>A principios de los años ochenta, los dirigentes económicos de estados unidos preocupados por la perdida de productividad y competitividad de la economía norteamericana, hicieron esfuerzos por ejecutar programas que relanzaran a las empresas americanas a niveles altos de calidad, uno de los resultados: el premio </a:t>
            </a:r>
            <a:r>
              <a:rPr lang="es-ES_tradnl" dirty="0" err="1" smtClean="0">
                <a:latin typeface="Century Gothic" pitchFamily="34" charset="0"/>
                <a:cs typeface="Arial" pitchFamily="34" charset="0"/>
              </a:rPr>
              <a:t>Malcom</a:t>
            </a:r>
            <a:r>
              <a:rPr lang="es-ES_tradnl" dirty="0" smtClean="0">
                <a:latin typeface="Century Gothic" pitchFamily="34" charset="0"/>
                <a:cs typeface="Arial" pitchFamily="34" charset="0"/>
              </a:rPr>
              <a:t> </a:t>
            </a:r>
            <a:r>
              <a:rPr lang="es-ES_tradnl" dirty="0" err="1" smtClean="0">
                <a:latin typeface="Century Gothic" pitchFamily="34" charset="0"/>
                <a:cs typeface="Arial" pitchFamily="34" charset="0"/>
              </a:rPr>
              <a:t>Baldrige</a:t>
            </a:r>
            <a:r>
              <a:rPr lang="es-ES_tradnl" dirty="0" smtClean="0">
                <a:latin typeface="Century Gothic" pitchFamily="34" charset="0"/>
                <a:cs typeface="Arial" pitchFamily="34" charset="0"/>
              </a:rPr>
              <a:t>. </a:t>
            </a:r>
            <a:endParaRPr lang="es-ES" dirty="0" smtClean="0">
              <a:latin typeface="Century Gothic" pitchFamily="34" charset="0"/>
              <a:cs typeface="Arial" pitchFamily="34" charset="0"/>
            </a:endParaRPr>
          </a:p>
          <a:p>
            <a:pPr eaLnBrk="1" hangingPunct="1">
              <a:buFont typeface="Wingdings" pitchFamily="2" charset="2"/>
              <a:buNone/>
              <a:defRPr/>
            </a:pPr>
            <a:endParaRPr lang="es-ES_tradnl" dirty="0" smtClean="0">
              <a:latin typeface="Century Gothic" pitchFamily="34" charset="0"/>
              <a:cs typeface="Arial" pitchFamily="34" charset="0"/>
            </a:endParaRPr>
          </a:p>
          <a:p>
            <a:pPr eaLnBrk="1" hangingPunct="1">
              <a:buFont typeface="Wingdings" pitchFamily="2" charset="2"/>
              <a:buNone/>
              <a:defRPr/>
            </a:pPr>
            <a:endParaRPr lang="es-ES" dirty="0" smtClean="0">
              <a:latin typeface="Century Gothic" pitchFamily="34" charset="0"/>
              <a:cs typeface="Arial" pitchFamily="34" charset="0"/>
            </a:endParaRPr>
          </a:p>
          <a:p>
            <a:pPr eaLnBrk="1" hangingPunct="1">
              <a:buFont typeface="Wingdings" pitchFamily="2" charset="2"/>
              <a:buNone/>
              <a:defRPr/>
            </a:pPr>
            <a:r>
              <a:rPr lang="es-ES" dirty="0" smtClean="0">
                <a:latin typeface="Century Gothic" pitchFamily="34" charset="0"/>
                <a:cs typeface="Arial" pitchFamily="34" charset="0"/>
              </a:rPr>
              <a:t>El </a:t>
            </a:r>
            <a:r>
              <a:rPr lang="es-ES" dirty="0">
                <a:latin typeface="Century Gothic" pitchFamily="34" charset="0"/>
                <a:cs typeface="Arial" pitchFamily="34" charset="0"/>
              </a:rPr>
              <a:t>premio trata de promover entre las empresas:</a:t>
            </a:r>
            <a:r>
              <a:rPr lang="es-ES" dirty="0" smtClean="0">
                <a:latin typeface="Century Gothic" pitchFamily="34" charset="0"/>
                <a:cs typeface="Arial" pitchFamily="34" charset="0"/>
              </a:rPr>
              <a:t/>
            </a:r>
            <a:br>
              <a:rPr lang="es-ES" dirty="0" smtClean="0">
                <a:latin typeface="Century Gothic" pitchFamily="34" charset="0"/>
                <a:cs typeface="Arial" pitchFamily="34" charset="0"/>
              </a:rPr>
            </a:br>
            <a:r>
              <a:rPr lang="es-ES" dirty="0">
                <a:latin typeface="Century Gothic" pitchFamily="34" charset="0"/>
                <a:cs typeface="Arial" pitchFamily="34" charset="0"/>
              </a:rPr>
              <a:t>- La preocupación por la calidad como un elemento cada vez más importante para </a:t>
            </a:r>
            <a:r>
              <a:rPr lang="es-ES" dirty="0" smtClean="0">
                <a:latin typeface="Century Gothic" pitchFamily="34" charset="0"/>
                <a:cs typeface="Arial" pitchFamily="34" charset="0"/>
              </a:rPr>
              <a:t>la competitividad.</a:t>
            </a:r>
          </a:p>
          <a:p>
            <a:pPr eaLnBrk="1" hangingPunct="1">
              <a:buFont typeface="Wingdings" pitchFamily="2" charset="2"/>
              <a:buNone/>
              <a:defRPr/>
            </a:pPr>
            <a:r>
              <a:rPr lang="es-ES" dirty="0" smtClean="0">
                <a:latin typeface="Century Gothic" pitchFamily="34" charset="0"/>
                <a:cs typeface="Arial" pitchFamily="34" charset="0"/>
              </a:rPr>
              <a:t/>
            </a:r>
            <a:br>
              <a:rPr lang="es-ES" dirty="0" smtClean="0">
                <a:latin typeface="Century Gothic" pitchFamily="34" charset="0"/>
                <a:cs typeface="Arial" pitchFamily="34" charset="0"/>
              </a:rPr>
            </a:br>
            <a:endParaRPr lang="es-ES" dirty="0">
              <a:latin typeface="Century Gothic" pitchFamily="34" charset="0"/>
              <a:cs typeface="Arial" pitchFamily="34" charset="0"/>
            </a:endParaRPr>
          </a:p>
        </p:txBody>
      </p:sp>
      <p:pic>
        <p:nvPicPr>
          <p:cNvPr id="14338" name="Picture 2" descr="http://html.rincondelvago.com/000314470.jpg"/>
          <p:cNvPicPr>
            <a:picLocks noChangeAspect="1" noChangeArrowheads="1"/>
          </p:cNvPicPr>
          <p:nvPr/>
        </p:nvPicPr>
        <p:blipFill>
          <a:blip r:embed="rId2" cstate="print"/>
          <a:srcRect/>
          <a:stretch>
            <a:fillRect/>
          </a:stretch>
        </p:blipFill>
        <p:spPr bwMode="auto">
          <a:xfrm>
            <a:off x="7380312" y="260648"/>
            <a:ext cx="1297573"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Marcador de contenido"/>
          <p:cNvSpPr>
            <a:spLocks noGrp="1"/>
          </p:cNvSpPr>
          <p:nvPr>
            <p:ph idx="1"/>
          </p:nvPr>
        </p:nvSpPr>
        <p:spPr>
          <a:xfrm>
            <a:off x="428625" y="1484313"/>
            <a:ext cx="8258175" cy="3313112"/>
          </a:xfrm>
        </p:spPr>
        <p:txBody>
          <a:bodyPr/>
          <a:lstStyle/>
          <a:p>
            <a:pPr eaLnBrk="1" hangingPunct="1">
              <a:lnSpc>
                <a:spcPct val="110000"/>
              </a:lnSpc>
              <a:spcBef>
                <a:spcPts val="600"/>
              </a:spcBef>
              <a:buFont typeface="Wingdings" pitchFamily="2" charset="2"/>
              <a:buChar char="Ø"/>
            </a:pPr>
            <a:r>
              <a:rPr lang="es-ES" sz="2400" smtClean="0">
                <a:latin typeface="Century Gothic" pitchFamily="34" charset="0"/>
                <a:cs typeface="Arial" charset="0"/>
              </a:rPr>
              <a:t>Liderazgo (110 puntos)</a:t>
            </a:r>
          </a:p>
          <a:p>
            <a:pPr eaLnBrk="1" hangingPunct="1">
              <a:spcBef>
                <a:spcPts val="600"/>
              </a:spcBef>
              <a:buFont typeface="Wingdings" pitchFamily="2" charset="2"/>
              <a:buChar char="Ø"/>
            </a:pPr>
            <a:r>
              <a:rPr lang="es-ES" sz="2400" smtClean="0">
                <a:latin typeface="Century Gothic" pitchFamily="34" charset="0"/>
                <a:cs typeface="Arial" charset="0"/>
              </a:rPr>
              <a:t>Enfoque hacia el cliente (80 puntos)</a:t>
            </a:r>
          </a:p>
          <a:p>
            <a:pPr eaLnBrk="1" hangingPunct="1">
              <a:spcBef>
                <a:spcPts val="600"/>
              </a:spcBef>
              <a:buFont typeface="Wingdings" pitchFamily="2" charset="2"/>
              <a:buChar char="Ø"/>
            </a:pPr>
            <a:r>
              <a:rPr lang="es-ES" sz="2400" smtClean="0">
                <a:latin typeface="Century Gothic" pitchFamily="34" charset="0"/>
                <a:cs typeface="Arial" charset="0"/>
              </a:rPr>
              <a:t>planteamiento estratégico (80 puntos)</a:t>
            </a:r>
          </a:p>
          <a:p>
            <a:pPr eaLnBrk="1" hangingPunct="1">
              <a:spcBef>
                <a:spcPts val="600"/>
              </a:spcBef>
              <a:buFont typeface="Wingdings" pitchFamily="2" charset="2"/>
              <a:buChar char="Ø"/>
            </a:pPr>
            <a:r>
              <a:rPr lang="es-ES" sz="2400" smtClean="0">
                <a:latin typeface="Century Gothic" pitchFamily="34" charset="0"/>
                <a:cs typeface="Arial" charset="0"/>
              </a:rPr>
              <a:t>Información y análisis (80 puntos)</a:t>
            </a:r>
          </a:p>
          <a:p>
            <a:pPr eaLnBrk="1" hangingPunct="1">
              <a:spcBef>
                <a:spcPts val="600"/>
              </a:spcBef>
              <a:buFont typeface="Wingdings" pitchFamily="2" charset="2"/>
              <a:buChar char="Ø"/>
            </a:pPr>
            <a:r>
              <a:rPr lang="es-ES" sz="2400" smtClean="0">
                <a:latin typeface="Century Gothic" pitchFamily="34" charset="0"/>
                <a:cs typeface="Arial" charset="0"/>
              </a:rPr>
              <a:t>Enfoque de Recursos humanos (100 puntos)</a:t>
            </a:r>
          </a:p>
          <a:p>
            <a:pPr eaLnBrk="1" hangingPunct="1">
              <a:spcBef>
                <a:spcPts val="600"/>
              </a:spcBef>
              <a:buFont typeface="Wingdings" pitchFamily="2" charset="2"/>
              <a:buChar char="Ø"/>
            </a:pPr>
            <a:r>
              <a:rPr lang="es-ES" sz="2400" smtClean="0">
                <a:latin typeface="Century Gothic" pitchFamily="34" charset="0"/>
                <a:cs typeface="Arial" charset="0"/>
              </a:rPr>
              <a:t>Gestión de procesos (100 puntos)</a:t>
            </a:r>
          </a:p>
          <a:p>
            <a:pPr eaLnBrk="1" hangingPunct="1">
              <a:spcBef>
                <a:spcPts val="600"/>
              </a:spcBef>
              <a:buFont typeface="Wingdings" pitchFamily="2" charset="2"/>
              <a:buChar char="Ø"/>
            </a:pPr>
            <a:r>
              <a:rPr lang="es-ES" sz="2400" smtClean="0">
                <a:latin typeface="Century Gothic" pitchFamily="34" charset="0"/>
                <a:cs typeface="Arial" charset="0"/>
              </a:rPr>
              <a:t>Resultados del negocio (450 puntos)</a:t>
            </a:r>
          </a:p>
          <a:p>
            <a:pPr eaLnBrk="1" hangingPunct="1">
              <a:buFont typeface="Wingdings" pitchFamily="2" charset="2"/>
              <a:buNone/>
            </a:pPr>
            <a:endParaRPr lang="es-ES" sz="2400" b="1" smtClean="0">
              <a:latin typeface="Century Gothic" pitchFamily="34" charset="0"/>
            </a:endParaRPr>
          </a:p>
        </p:txBody>
      </p:sp>
      <p:sp>
        <p:nvSpPr>
          <p:cNvPr id="4" name="3 CuadroTexto"/>
          <p:cNvSpPr txBox="1"/>
          <p:nvPr/>
        </p:nvSpPr>
        <p:spPr>
          <a:xfrm>
            <a:off x="684213" y="476250"/>
            <a:ext cx="6983412" cy="477838"/>
          </a:xfrm>
          <a:prstGeom prst="rect">
            <a:avLst/>
          </a:prstGeom>
          <a:noFill/>
        </p:spPr>
        <p:txBody>
          <a:bodyPr>
            <a:spAutoFit/>
          </a:bodyPr>
          <a:lstStyle/>
          <a:p>
            <a:pPr algn="ctr">
              <a:defRPr/>
            </a:pPr>
            <a:r>
              <a:rPr lang="es-ES" sz="2500" b="1" dirty="0">
                <a:effectLst>
                  <a:outerShdw blurRad="38100" dist="38100" dir="2700000" algn="tl">
                    <a:srgbClr val="000000">
                      <a:alpha val="43137"/>
                    </a:srgbClr>
                  </a:outerShdw>
                </a:effectLst>
                <a:latin typeface="Century Gothic" pitchFamily="34" charset="0"/>
                <a:cs typeface="Arial" pitchFamily="34" charset="0"/>
              </a:rPr>
              <a:t>El premio define los valores clave:</a:t>
            </a:r>
            <a:endParaRPr lang="es-ES" sz="2500" b="1" dirty="0">
              <a:effectLst>
                <a:outerShdw blurRad="38100" dist="38100" dir="2700000" algn="tl">
                  <a:srgbClr val="000000">
                    <a:alpha val="43137"/>
                  </a:srgbClr>
                </a:outerShdw>
              </a:effectLst>
              <a:latin typeface="Century Gothic" pitchFamily="34" charset="0"/>
              <a:cs typeface="+mn-cs"/>
            </a:endParaRPr>
          </a:p>
        </p:txBody>
      </p:sp>
      <p:pic>
        <p:nvPicPr>
          <p:cNvPr id="5" name="4 Imagen" descr="6.jpg"/>
          <p:cNvPicPr>
            <a:picLocks noChangeAspect="1"/>
          </p:cNvPicPr>
          <p:nvPr/>
        </p:nvPicPr>
        <p:blipFill>
          <a:blip r:embed="rId2" cstate="print"/>
          <a:stretch>
            <a:fillRect/>
          </a:stretch>
        </p:blipFill>
        <p:spPr>
          <a:xfrm>
            <a:off x="6660232" y="1124744"/>
            <a:ext cx="1944216"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descr="7.png"/>
          <p:cNvPicPr>
            <a:picLocks noChangeAspect="1"/>
          </p:cNvPicPr>
          <p:nvPr/>
        </p:nvPicPr>
        <p:blipFill>
          <a:blip r:embed="rId3" cstate="print"/>
          <a:stretch>
            <a:fillRect/>
          </a:stretch>
        </p:blipFill>
        <p:spPr>
          <a:xfrm>
            <a:off x="971600" y="4653136"/>
            <a:ext cx="2478782" cy="1859087"/>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2 Marcador de contenido"/>
          <p:cNvSpPr>
            <a:spLocks noGrp="1"/>
          </p:cNvSpPr>
          <p:nvPr>
            <p:ph idx="1"/>
          </p:nvPr>
        </p:nvSpPr>
        <p:spPr>
          <a:xfrm>
            <a:off x="395288" y="260350"/>
            <a:ext cx="8258175" cy="700088"/>
          </a:xfrm>
        </p:spPr>
        <p:txBody>
          <a:bodyPr/>
          <a:lstStyle/>
          <a:p>
            <a:pPr eaLnBrk="1" hangingPunct="1">
              <a:buFont typeface="Wingdings" pitchFamily="2" charset="2"/>
              <a:buNone/>
            </a:pPr>
            <a:r>
              <a:rPr lang="es-ES" sz="2000" b="1" smtClean="0">
                <a:latin typeface="Century Gothic" pitchFamily="34" charset="0"/>
                <a:cs typeface="Arial" charset="0"/>
              </a:rPr>
              <a:t>Este programa de Calidad Nacional en Estados Unidos ha contribuido en mejorar la calidad y la productividad de las siguientes formas:</a:t>
            </a:r>
          </a:p>
          <a:p>
            <a:pPr eaLnBrk="1" hangingPunct="1"/>
            <a:endParaRPr lang="es-ES" sz="2000" smtClean="0">
              <a:latin typeface="Century Gothic" pitchFamily="34" charset="0"/>
            </a:endParaRPr>
          </a:p>
        </p:txBody>
      </p:sp>
      <p:pic>
        <p:nvPicPr>
          <p:cNvPr id="43010" name="5 Imagen" descr="1.jpg"/>
          <p:cNvPicPr>
            <a:picLocks noChangeAspect="1"/>
          </p:cNvPicPr>
          <p:nvPr/>
        </p:nvPicPr>
        <p:blipFill>
          <a:blip r:embed="rId2"/>
          <a:srcRect/>
          <a:stretch>
            <a:fillRect/>
          </a:stretch>
        </p:blipFill>
        <p:spPr bwMode="auto">
          <a:xfrm>
            <a:off x="1763713" y="1628775"/>
            <a:ext cx="1439862" cy="1084263"/>
          </a:xfrm>
          <a:prstGeom prst="rect">
            <a:avLst/>
          </a:prstGeom>
          <a:noFill/>
          <a:ln w="9525">
            <a:noFill/>
            <a:miter lim="800000"/>
            <a:headEnd/>
            <a:tailEnd/>
          </a:ln>
        </p:spPr>
      </p:pic>
      <p:sp>
        <p:nvSpPr>
          <p:cNvPr id="43011" name="3 CuadroTexto"/>
          <p:cNvSpPr txBox="1">
            <a:spLocks noChangeArrowheads="1"/>
          </p:cNvSpPr>
          <p:nvPr/>
        </p:nvSpPr>
        <p:spPr bwMode="auto">
          <a:xfrm>
            <a:off x="395288" y="1196975"/>
            <a:ext cx="4176712" cy="369888"/>
          </a:xfrm>
          <a:prstGeom prst="rect">
            <a:avLst/>
          </a:prstGeom>
          <a:noFill/>
          <a:ln w="9525">
            <a:noFill/>
            <a:miter lim="800000"/>
            <a:headEnd/>
            <a:tailEnd/>
          </a:ln>
        </p:spPr>
        <p:txBody>
          <a:bodyPr>
            <a:spAutoFit/>
          </a:bodyPr>
          <a:lstStyle/>
          <a:p>
            <a:r>
              <a:rPr lang="es-ES_tradnl" i="1">
                <a:latin typeface="Century Gothic" pitchFamily="34" charset="0"/>
              </a:rPr>
              <a:t>Orgullo de ser reconocidos </a:t>
            </a:r>
            <a:endParaRPr lang="es-ES" i="1">
              <a:latin typeface="Century Gothic" pitchFamily="34" charset="0"/>
            </a:endParaRPr>
          </a:p>
        </p:txBody>
      </p:sp>
      <p:sp>
        <p:nvSpPr>
          <p:cNvPr id="43012" name="6 Rectángulo"/>
          <p:cNvSpPr>
            <a:spLocks noChangeArrowheads="1"/>
          </p:cNvSpPr>
          <p:nvPr/>
        </p:nvSpPr>
        <p:spPr bwMode="auto">
          <a:xfrm>
            <a:off x="4140200" y="2349500"/>
            <a:ext cx="5003800" cy="368300"/>
          </a:xfrm>
          <a:prstGeom prst="rect">
            <a:avLst/>
          </a:prstGeom>
          <a:noFill/>
          <a:ln w="9525">
            <a:noFill/>
            <a:miter lim="800000"/>
            <a:headEnd/>
            <a:tailEnd/>
          </a:ln>
        </p:spPr>
        <p:txBody>
          <a:bodyPr>
            <a:spAutoFit/>
          </a:bodyPr>
          <a:lstStyle/>
          <a:p>
            <a:r>
              <a:rPr lang="es-ES_tradnl" i="1">
                <a:latin typeface="Century Gothic" pitchFamily="34" charset="0"/>
              </a:rPr>
              <a:t>Reconocidos por ser un ejemplo para otros </a:t>
            </a:r>
            <a:endParaRPr lang="es-ES" i="1">
              <a:latin typeface="Century Gothic" pitchFamily="34" charset="0"/>
            </a:endParaRPr>
          </a:p>
        </p:txBody>
      </p:sp>
      <p:pic>
        <p:nvPicPr>
          <p:cNvPr id="43013" name="7 Imagen" descr="2.jpg"/>
          <p:cNvPicPr>
            <a:picLocks noChangeAspect="1"/>
          </p:cNvPicPr>
          <p:nvPr/>
        </p:nvPicPr>
        <p:blipFill>
          <a:blip r:embed="rId3"/>
          <a:srcRect/>
          <a:stretch>
            <a:fillRect/>
          </a:stretch>
        </p:blipFill>
        <p:spPr bwMode="auto">
          <a:xfrm>
            <a:off x="6875463" y="981075"/>
            <a:ext cx="865187" cy="1235075"/>
          </a:xfrm>
          <a:prstGeom prst="rect">
            <a:avLst/>
          </a:prstGeom>
          <a:noFill/>
          <a:ln w="9525">
            <a:noFill/>
            <a:miter lim="800000"/>
            <a:headEnd/>
            <a:tailEnd/>
          </a:ln>
        </p:spPr>
      </p:pic>
      <p:pic>
        <p:nvPicPr>
          <p:cNvPr id="9" name="8 Imagen" descr="3.jpg"/>
          <p:cNvPicPr>
            <a:picLocks noChangeAspect="1"/>
          </p:cNvPicPr>
          <p:nvPr/>
        </p:nvPicPr>
        <p:blipFill>
          <a:blip r:embed="rId4" cstate="print"/>
          <a:stretch>
            <a:fillRect/>
          </a:stretch>
        </p:blipFill>
        <p:spPr>
          <a:xfrm>
            <a:off x="2987824" y="3717032"/>
            <a:ext cx="2738424" cy="1389120"/>
          </a:xfrm>
          <a:prstGeom prst="rect">
            <a:avLst/>
          </a:prstGeom>
          <a:ln>
            <a:noFill/>
          </a:ln>
          <a:effectLst>
            <a:softEdge rad="112500"/>
          </a:effectLst>
        </p:spPr>
      </p:pic>
      <p:sp>
        <p:nvSpPr>
          <p:cNvPr id="43015" name="9 CuadroTexto"/>
          <p:cNvSpPr txBox="1">
            <a:spLocks noChangeArrowheads="1"/>
          </p:cNvSpPr>
          <p:nvPr/>
        </p:nvSpPr>
        <p:spPr bwMode="auto">
          <a:xfrm>
            <a:off x="323850" y="2924175"/>
            <a:ext cx="8208963" cy="647700"/>
          </a:xfrm>
          <a:prstGeom prst="rect">
            <a:avLst/>
          </a:prstGeom>
          <a:noFill/>
          <a:ln w="9525">
            <a:noFill/>
            <a:miter lim="800000"/>
            <a:headEnd/>
            <a:tailEnd/>
          </a:ln>
        </p:spPr>
        <p:txBody>
          <a:bodyPr>
            <a:spAutoFit/>
          </a:bodyPr>
          <a:lstStyle/>
          <a:p>
            <a:r>
              <a:rPr lang="es-ES_tradnl" i="1">
                <a:latin typeface="Century Gothic" pitchFamily="34" charset="0"/>
              </a:rPr>
              <a:t>Establecen guías y criterios que pueden ser utilizados en cualquier negocio evaluando el valor de su esfuerzo </a:t>
            </a:r>
            <a:endParaRPr lang="es-ES" i="1">
              <a:latin typeface="Century Gothic" pitchFamily="34" charset="0"/>
            </a:endParaRPr>
          </a:p>
        </p:txBody>
      </p:sp>
      <p:sp>
        <p:nvSpPr>
          <p:cNvPr id="43016" name="10 CuadroTexto"/>
          <p:cNvSpPr txBox="1">
            <a:spLocks noChangeArrowheads="1"/>
          </p:cNvSpPr>
          <p:nvPr/>
        </p:nvSpPr>
        <p:spPr bwMode="auto">
          <a:xfrm>
            <a:off x="684213" y="5300663"/>
            <a:ext cx="7632700" cy="646112"/>
          </a:xfrm>
          <a:prstGeom prst="rect">
            <a:avLst/>
          </a:prstGeom>
          <a:noFill/>
          <a:ln w="9525">
            <a:noFill/>
            <a:miter lim="800000"/>
            <a:headEnd/>
            <a:tailEnd/>
          </a:ln>
        </p:spPr>
        <p:txBody>
          <a:bodyPr>
            <a:spAutoFit/>
          </a:bodyPr>
          <a:lstStyle/>
          <a:p>
            <a:r>
              <a:rPr lang="es-ES_tradnl">
                <a:latin typeface="Century Gothic" pitchFamily="34" charset="0"/>
              </a:rPr>
              <a:t>Promover una guía para otras entidades   americanas que anhelan cambiar su cultura y ser eminencias  </a:t>
            </a:r>
            <a:endParaRPr lang="es-ES">
              <a:latin typeface="Century Gothic"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hangingPunct="1">
              <a:defRPr/>
            </a:pPr>
            <a:r>
              <a:rPr lang="es-ES" sz="2500" dirty="0" smtClean="0">
                <a:effectLst>
                  <a:outerShdw blurRad="38100" dist="38100" dir="2700000" algn="tl">
                    <a:srgbClr val="000000">
                      <a:alpha val="43137"/>
                    </a:srgbClr>
                  </a:outerShdw>
                </a:effectLst>
                <a:latin typeface="Century Gothic" pitchFamily="34" charset="0"/>
                <a:cs typeface="Arial" pitchFamily="34" charset="0"/>
              </a:rPr>
              <a:t>4.3 PREMIO DEMING</a:t>
            </a:r>
            <a:endParaRPr lang="es-ES" sz="2500" dirty="0">
              <a:effectLst>
                <a:outerShdw blurRad="38100" dist="38100" dir="2700000" algn="tl">
                  <a:srgbClr val="000000">
                    <a:alpha val="43137"/>
                  </a:srgbClr>
                </a:outerShdw>
              </a:effectLst>
              <a:latin typeface="Century Gothic" pitchFamily="34" charset="0"/>
              <a:cs typeface="Arial" pitchFamily="34" charset="0"/>
            </a:endParaRPr>
          </a:p>
        </p:txBody>
      </p:sp>
      <p:sp>
        <p:nvSpPr>
          <p:cNvPr id="44034" name="2 Marcador de contenido"/>
          <p:cNvSpPr>
            <a:spLocks noGrp="1"/>
          </p:cNvSpPr>
          <p:nvPr>
            <p:ph idx="1"/>
          </p:nvPr>
        </p:nvSpPr>
        <p:spPr>
          <a:xfrm>
            <a:off x="457200" y="1600200"/>
            <a:ext cx="8229600" cy="1108075"/>
          </a:xfrm>
        </p:spPr>
        <p:txBody>
          <a:bodyPr/>
          <a:lstStyle/>
          <a:p>
            <a:pPr eaLnBrk="1" hangingPunct="1">
              <a:buFont typeface="Wingdings" pitchFamily="2" charset="2"/>
              <a:buNone/>
            </a:pPr>
            <a:r>
              <a:rPr lang="es-ES_tradnl" sz="2800" smtClean="0">
                <a:latin typeface="Century Gothic" pitchFamily="34" charset="0"/>
                <a:cs typeface="Arial" charset="0"/>
              </a:rPr>
              <a:t>El premio parte de la base del control de resultados. </a:t>
            </a:r>
            <a:endParaRPr lang="es-ES" sz="2800" smtClean="0">
              <a:latin typeface="Century Gothic" pitchFamily="34" charset="0"/>
              <a:cs typeface="Arial" charset="0"/>
            </a:endParaRPr>
          </a:p>
        </p:txBody>
      </p:sp>
      <p:pic>
        <p:nvPicPr>
          <p:cNvPr id="4" name="Picture 2" descr="http://www.juse.or.jp/e/deming/image/medal_nsyo.gif"/>
          <p:cNvPicPr>
            <a:picLocks noChangeAspect="1" noChangeArrowheads="1"/>
          </p:cNvPicPr>
          <p:nvPr/>
        </p:nvPicPr>
        <p:blipFill>
          <a:blip r:embed="rId2" cstate="print"/>
          <a:srcRect/>
          <a:stretch>
            <a:fillRect/>
          </a:stretch>
        </p:blipFill>
        <p:spPr bwMode="auto">
          <a:xfrm>
            <a:off x="7280944" y="214290"/>
            <a:ext cx="1220139" cy="1270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4036" name="4 CuadroTexto"/>
          <p:cNvSpPr txBox="1">
            <a:spLocks noChangeArrowheads="1"/>
          </p:cNvSpPr>
          <p:nvPr/>
        </p:nvSpPr>
        <p:spPr bwMode="auto">
          <a:xfrm>
            <a:off x="755650" y="2781300"/>
            <a:ext cx="7272338" cy="922338"/>
          </a:xfrm>
          <a:prstGeom prst="rect">
            <a:avLst/>
          </a:prstGeom>
          <a:noFill/>
          <a:ln w="9525">
            <a:noFill/>
            <a:miter lim="800000"/>
            <a:headEnd/>
            <a:tailEnd/>
          </a:ln>
        </p:spPr>
        <p:txBody>
          <a:bodyPr>
            <a:spAutoFit/>
          </a:bodyPr>
          <a:lstStyle/>
          <a:p>
            <a:r>
              <a:rPr lang="es-ES_tradnl" i="1">
                <a:latin typeface="Century Gothic" pitchFamily="34" charset="0"/>
              </a:rPr>
              <a:t>Los buenos resultados se obtiene por la implantación eficaz de las actividades de control de la calidad de todas las funciones de la empresa. </a:t>
            </a:r>
            <a:endParaRPr lang="es-ES" i="1">
              <a:latin typeface="Century Gothic" pitchFamily="34" charset="0"/>
            </a:endParaRPr>
          </a:p>
        </p:txBody>
      </p:sp>
      <p:sp>
        <p:nvSpPr>
          <p:cNvPr id="44037" name="5 CuadroTexto"/>
          <p:cNvSpPr txBox="1">
            <a:spLocks noChangeArrowheads="1"/>
          </p:cNvSpPr>
          <p:nvPr/>
        </p:nvSpPr>
        <p:spPr bwMode="auto">
          <a:xfrm>
            <a:off x="827088" y="4365625"/>
            <a:ext cx="7129462" cy="1200150"/>
          </a:xfrm>
          <a:prstGeom prst="rect">
            <a:avLst/>
          </a:prstGeom>
          <a:noFill/>
          <a:ln w="9525">
            <a:noFill/>
            <a:miter lim="800000"/>
            <a:headEnd/>
            <a:tailEnd/>
          </a:ln>
        </p:spPr>
        <p:txBody>
          <a:bodyPr>
            <a:spAutoFit/>
          </a:bodyPr>
          <a:lstStyle/>
          <a:p>
            <a:r>
              <a:rPr lang="es-ES_tradnl" i="1">
                <a:latin typeface="Century Gothic" pitchFamily="34" charset="0"/>
              </a:rPr>
              <a:t>Los resultados se consideran como fruto de los hechos realizados en el pasado y por tanto, con un control estricto del proceso y una actuación adecuada, se pueden modificar los resultados futuros.</a:t>
            </a:r>
            <a:endParaRPr lang="es-ES" i="1">
              <a:latin typeface="Century Gothic"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Marcador de contenido"/>
          <p:cNvSpPr>
            <a:spLocks noGrp="1"/>
          </p:cNvSpPr>
          <p:nvPr>
            <p:ph idx="1"/>
          </p:nvPr>
        </p:nvSpPr>
        <p:spPr>
          <a:xfrm>
            <a:off x="323850" y="333375"/>
            <a:ext cx="8329613" cy="4802188"/>
          </a:xfrm>
        </p:spPr>
        <p:txBody>
          <a:bodyPr/>
          <a:lstStyle/>
          <a:p>
            <a:pPr eaLnBrk="1" hangingPunct="1">
              <a:buFont typeface="Wingdings" pitchFamily="2" charset="2"/>
              <a:buChar char="Ø"/>
            </a:pPr>
            <a:r>
              <a:rPr lang="es-ES" sz="1800" b="1" i="1" smtClean="0">
                <a:latin typeface="Century Gothic" pitchFamily="34" charset="0"/>
                <a:cs typeface="Arial" charset="0"/>
              </a:rPr>
              <a:t>The Deming Prize for Individuals</a:t>
            </a:r>
            <a:r>
              <a:rPr lang="es-ES" sz="1800" b="1" smtClean="0">
                <a:latin typeface="Century Gothic" pitchFamily="34" charset="0"/>
                <a:cs typeface="Arial" charset="0"/>
              </a:rPr>
              <a:t>.</a:t>
            </a:r>
            <a:r>
              <a:rPr lang="es-ES" sz="1800" smtClean="0">
                <a:latin typeface="Century Gothic" pitchFamily="34" charset="0"/>
                <a:cs typeface="Arial" charset="0"/>
              </a:rPr>
              <a:t> Concedido a aquellas personas que hayan hecho contribuciones excepcionales al estudio, aplicación y difusión mediante el uso de métodos estadísticos. En esta categoría sólo se admiten candidatos japoneses.</a:t>
            </a:r>
            <a:br>
              <a:rPr lang="es-ES" sz="1800" smtClean="0">
                <a:latin typeface="Century Gothic" pitchFamily="34" charset="0"/>
                <a:cs typeface="Arial" charset="0"/>
              </a:rPr>
            </a:br>
            <a:endParaRPr lang="es-ES" sz="1800" smtClean="0">
              <a:latin typeface="Century Gothic" pitchFamily="34" charset="0"/>
              <a:cs typeface="Arial" charset="0"/>
            </a:endParaRPr>
          </a:p>
          <a:p>
            <a:pPr eaLnBrk="1" hangingPunct="1">
              <a:buFont typeface="Wingdings" pitchFamily="2" charset="2"/>
              <a:buChar char="Ø"/>
            </a:pPr>
            <a:r>
              <a:rPr lang="es-ES" sz="1800" b="1" i="1" smtClean="0">
                <a:latin typeface="Century Gothic" pitchFamily="34" charset="0"/>
                <a:cs typeface="Arial" charset="0"/>
              </a:rPr>
              <a:t>The Quality Control Award for Operations Business Units. </a:t>
            </a:r>
            <a:r>
              <a:rPr lang="es-ES" sz="1800" smtClean="0">
                <a:latin typeface="Century Gothic" pitchFamily="34" charset="0"/>
                <a:cs typeface="Arial" charset="0"/>
              </a:rPr>
              <a:t>Concedido a unidades de negocio de una compañía que hayan alcanzado mejoras significativas en su rendimiento, mediante la aplicación del control de calidad. Sólo se admiten candidatos japoneses.</a:t>
            </a:r>
            <a:br>
              <a:rPr lang="es-ES" sz="1800" smtClean="0">
                <a:latin typeface="Century Gothic" pitchFamily="34" charset="0"/>
                <a:cs typeface="Arial" charset="0"/>
              </a:rPr>
            </a:br>
            <a:endParaRPr lang="es-ES" sz="1800" smtClean="0">
              <a:latin typeface="Century Gothic" pitchFamily="34" charset="0"/>
              <a:cs typeface="Arial" charset="0"/>
            </a:endParaRPr>
          </a:p>
          <a:p>
            <a:pPr eaLnBrk="1" hangingPunct="1">
              <a:buFont typeface="Wingdings" pitchFamily="2" charset="2"/>
              <a:buChar char="Ø"/>
            </a:pPr>
            <a:r>
              <a:rPr lang="es-ES" sz="1800" b="1" i="1" smtClean="0">
                <a:latin typeface="Century Gothic" pitchFamily="34" charset="0"/>
                <a:cs typeface="Arial" charset="0"/>
              </a:rPr>
              <a:t>The Deming Application Prize</a:t>
            </a:r>
            <a:r>
              <a:rPr lang="es-ES" sz="1800" b="1" smtClean="0">
                <a:latin typeface="Century Gothic" pitchFamily="34" charset="0"/>
                <a:cs typeface="Arial" charset="0"/>
              </a:rPr>
              <a:t>.</a:t>
            </a:r>
            <a:r>
              <a:rPr lang="es-ES" sz="1800" smtClean="0">
                <a:latin typeface="Century Gothic" pitchFamily="34" charset="0"/>
                <a:cs typeface="Arial" charset="0"/>
              </a:rPr>
              <a:t> Concedido a compañías japonesas o divisiones de éstas que hayan alcanzado mejoras significativas en su rendimiento.</a:t>
            </a:r>
            <a:br>
              <a:rPr lang="es-ES" sz="1800" smtClean="0">
                <a:latin typeface="Century Gothic" pitchFamily="34" charset="0"/>
                <a:cs typeface="Arial" charset="0"/>
              </a:rPr>
            </a:br>
            <a:endParaRPr lang="es-ES" sz="1800" smtClean="0">
              <a:latin typeface="Century Gothic" pitchFamily="34" charset="0"/>
              <a:cs typeface="Arial" charset="0"/>
            </a:endParaRPr>
          </a:p>
          <a:p>
            <a:pPr eaLnBrk="1" hangingPunct="1">
              <a:buFont typeface="Wingdings" pitchFamily="2" charset="2"/>
              <a:buChar char="Ø"/>
            </a:pPr>
            <a:r>
              <a:rPr lang="es-ES" sz="1800" b="1" i="1" smtClean="0">
                <a:latin typeface="Century Gothic" pitchFamily="34" charset="0"/>
                <a:cs typeface="Arial" charset="0"/>
              </a:rPr>
              <a:t>The Deming Application Prize for Overseas Companies. </a:t>
            </a:r>
            <a:r>
              <a:rPr lang="es-ES" sz="1800" smtClean="0">
                <a:latin typeface="Century Gothic" pitchFamily="34" charset="0"/>
                <a:cs typeface="Arial" charset="0"/>
              </a:rPr>
              <a:t>Concedido a compañías o divisiones de compañías no japonesas que hayan alcanzado mejoras significativas en su rendimiento,.</a:t>
            </a:r>
            <a:br>
              <a:rPr lang="es-ES" sz="1800" smtClean="0">
                <a:latin typeface="Century Gothic" pitchFamily="34" charset="0"/>
                <a:cs typeface="Arial" charset="0"/>
              </a:rPr>
            </a:br>
            <a:endParaRPr lang="es-ES" sz="1800" smtClean="0">
              <a:latin typeface="Century Gothic" pitchFamily="34" charset="0"/>
              <a:cs typeface="Arial" charset="0"/>
            </a:endParaRPr>
          </a:p>
          <a:p>
            <a:pPr eaLnBrk="1" hangingPunct="1">
              <a:buFont typeface="Wingdings" pitchFamily="2" charset="2"/>
              <a:buChar char="Ø"/>
            </a:pPr>
            <a:r>
              <a:rPr lang="es-ES" sz="1800" b="1" i="1" smtClean="0">
                <a:latin typeface="Century Gothic" pitchFamily="34" charset="0"/>
                <a:cs typeface="Arial" charset="0"/>
              </a:rPr>
              <a:t>The Japan Quality Medal</a:t>
            </a:r>
            <a:r>
              <a:rPr lang="es-ES" sz="1800" b="1" smtClean="0">
                <a:latin typeface="Century Gothic" pitchFamily="34" charset="0"/>
                <a:cs typeface="Arial" charset="0"/>
              </a:rPr>
              <a:t>.</a:t>
            </a:r>
            <a:r>
              <a:rPr lang="es-ES" sz="1800" smtClean="0">
                <a:latin typeface="Century Gothic" pitchFamily="34" charset="0"/>
                <a:cs typeface="Arial" charset="0"/>
              </a:rPr>
              <a:t> Concedida a compañías, japonesas o no japonesas, que hayan mejorad. al menos cinco años después de ganar The Deming Application Prize</a:t>
            </a:r>
          </a:p>
          <a:p>
            <a:pPr eaLnBrk="1" hangingPunct="1">
              <a:buFont typeface="Wingdings" pitchFamily="2" charset="2"/>
              <a:buChar char="Ø"/>
            </a:pPr>
            <a:endParaRPr lang="es-ES" sz="1800" smtClean="0">
              <a:latin typeface="Century Gothic"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5404" y="1916832"/>
            <a:ext cx="8234818" cy="163121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5. FAMILIAS DE NORMAS</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 ISO 9001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3"/>
          <p:cNvSpPr>
            <a:spLocks noChangeArrowheads="1"/>
          </p:cNvSpPr>
          <p:nvPr/>
        </p:nvSpPr>
        <p:spPr bwMode="ltGray">
          <a:xfrm rot="5400000">
            <a:off x="-692150" y="1347787"/>
            <a:ext cx="4572000" cy="4270376"/>
          </a:xfrm>
          <a:custGeom>
            <a:avLst/>
            <a:gdLst>
              <a:gd name="T0" fmla="*/ 2147483647 w 21600"/>
              <a:gd name="T1" fmla="*/ 0 h 21600"/>
              <a:gd name="T2" fmla="*/ 1536286694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050EC3"/>
              </a:gs>
              <a:gs pos="39999">
                <a:srgbClr val="0A128C"/>
              </a:gs>
              <a:gs pos="70000">
                <a:srgbClr val="181CC7"/>
              </a:gs>
              <a:gs pos="88000">
                <a:srgbClr val="7005D4"/>
              </a:gs>
              <a:gs pos="100000">
                <a:srgbClr val="8C3D91"/>
              </a:gs>
            </a:gsLst>
            <a:lin ang="0"/>
          </a:gradFill>
          <a:ln w="9525" algn="ctr">
            <a:noFill/>
            <a:miter lim="800000"/>
            <a:headEnd/>
            <a:tailEnd/>
          </a:ln>
        </p:spPr>
        <p:txBody>
          <a:bodyPr wrap="none" anchor="ctr"/>
          <a:lstStyle/>
          <a:p>
            <a:endParaRPr lang="en-US"/>
          </a:p>
        </p:txBody>
      </p:sp>
      <p:sp>
        <p:nvSpPr>
          <p:cNvPr id="18434" name="AutoShape 7"/>
          <p:cNvSpPr>
            <a:spLocks noChangeArrowheads="1"/>
          </p:cNvSpPr>
          <p:nvPr/>
        </p:nvSpPr>
        <p:spPr bwMode="gray">
          <a:xfrm>
            <a:off x="3779838" y="2708275"/>
            <a:ext cx="4572000" cy="720725"/>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s-MX" b="1"/>
          </a:p>
        </p:txBody>
      </p:sp>
      <p:sp>
        <p:nvSpPr>
          <p:cNvPr id="18435" name="AutoShape 6"/>
          <p:cNvSpPr>
            <a:spLocks noChangeArrowheads="1"/>
          </p:cNvSpPr>
          <p:nvPr/>
        </p:nvSpPr>
        <p:spPr bwMode="gray">
          <a:xfrm>
            <a:off x="3779838" y="3860800"/>
            <a:ext cx="4419600" cy="792163"/>
          </a:xfrm>
          <a:prstGeom prst="roundRect">
            <a:avLst>
              <a:gd name="adj" fmla="val 50000"/>
            </a:avLst>
          </a:prstGeom>
          <a:noFill/>
          <a:ln w="28575" algn="ctr">
            <a:solidFill>
              <a:srgbClr val="050EC3"/>
            </a:solidFill>
            <a:round/>
            <a:headEnd/>
            <a:tailEnd/>
          </a:ln>
        </p:spPr>
        <p:txBody>
          <a:bodyPr wrap="none" anchor="ctr"/>
          <a:lstStyle/>
          <a:p>
            <a:pPr algn="ctr" eaLnBrk="0" hangingPunct="0"/>
            <a:endParaRPr lang="es-MX" b="1"/>
          </a:p>
        </p:txBody>
      </p:sp>
      <p:grpSp>
        <p:nvGrpSpPr>
          <p:cNvPr id="18436" name="Group 23"/>
          <p:cNvGrpSpPr>
            <a:grpSpLocks/>
          </p:cNvGrpSpPr>
          <p:nvPr/>
        </p:nvGrpSpPr>
        <p:grpSpPr bwMode="auto">
          <a:xfrm>
            <a:off x="3492500" y="3860800"/>
            <a:ext cx="381000" cy="381000"/>
            <a:chOff x="2078" y="1680"/>
            <a:chExt cx="1615" cy="1615"/>
          </a:xfrm>
        </p:grpSpPr>
        <p:sp>
          <p:nvSpPr>
            <p:cNvPr id="18448"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8449"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30"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31"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32"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33"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sp>
        <p:nvSpPr>
          <p:cNvPr id="18437" name="4 Título"/>
          <p:cNvSpPr>
            <a:spLocks noGrp="1"/>
          </p:cNvSpPr>
          <p:nvPr>
            <p:ph type="title"/>
          </p:nvPr>
        </p:nvSpPr>
        <p:spPr>
          <a:xfrm>
            <a:off x="468313" y="0"/>
            <a:ext cx="8229600" cy="868363"/>
          </a:xfrm>
        </p:spPr>
        <p:txBody>
          <a:bodyPr/>
          <a:lstStyle/>
          <a:p>
            <a:pPr eaLnBrk="1" hangingPunct="1"/>
            <a:r>
              <a:rPr lang="es-ES" smtClean="0"/>
              <a:t>CONTENIDO</a:t>
            </a:r>
          </a:p>
        </p:txBody>
      </p:sp>
      <p:pic>
        <p:nvPicPr>
          <p:cNvPr id="18438" name="Picture 2" descr="http://1.bp.blogspot.com/-ouuRAC7zAuE/TbYHWI77m8I/AAAAAAAAAAo/nETZAlw3OBg/s1600/LOGO-3-Ing.-Industrial.jpg"/>
          <p:cNvPicPr>
            <a:picLocks noChangeAspect="1" noChangeArrowheads="1"/>
          </p:cNvPicPr>
          <p:nvPr/>
        </p:nvPicPr>
        <p:blipFill>
          <a:blip r:embed="rId2"/>
          <a:srcRect/>
          <a:stretch>
            <a:fillRect/>
          </a:stretch>
        </p:blipFill>
        <p:spPr bwMode="auto">
          <a:xfrm>
            <a:off x="323850" y="2060575"/>
            <a:ext cx="2832100" cy="2881313"/>
          </a:xfrm>
          <a:prstGeom prst="rect">
            <a:avLst/>
          </a:prstGeom>
          <a:noFill/>
          <a:ln w="9525">
            <a:noFill/>
            <a:miter lim="800000"/>
            <a:headEnd/>
            <a:tailEnd/>
          </a:ln>
        </p:spPr>
      </p:pic>
      <p:grpSp>
        <p:nvGrpSpPr>
          <p:cNvPr id="18439" name="Group 23"/>
          <p:cNvGrpSpPr>
            <a:grpSpLocks/>
          </p:cNvGrpSpPr>
          <p:nvPr/>
        </p:nvGrpSpPr>
        <p:grpSpPr bwMode="auto">
          <a:xfrm>
            <a:off x="3492500" y="2852738"/>
            <a:ext cx="381000" cy="381000"/>
            <a:chOff x="2078" y="1680"/>
            <a:chExt cx="1615" cy="1615"/>
          </a:xfrm>
        </p:grpSpPr>
        <p:sp>
          <p:nvSpPr>
            <p:cNvPr id="18442"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S"/>
            </a:p>
          </p:txBody>
        </p:sp>
        <p:sp>
          <p:nvSpPr>
            <p:cNvPr id="18443"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S"/>
            </a:p>
          </p:txBody>
        </p:sp>
        <p:sp>
          <p:nvSpPr>
            <p:cNvPr id="54" name="Oval 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S">
                <a:cs typeface="+mn-cs"/>
              </a:endParaRPr>
            </a:p>
          </p:txBody>
        </p:sp>
        <p:sp>
          <p:nvSpPr>
            <p:cNvPr id="55" name="Oval 27"/>
            <p:cNvSpPr>
              <a:spLocks noChangeArrowheads="1"/>
            </p:cNvSpPr>
            <p:nvPr/>
          </p:nvSpPr>
          <p:spPr bwMode="gray">
            <a:xfrm>
              <a:off x="2253" y="1855"/>
              <a:ext cx="1265" cy="1265"/>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pPr>
                <a:defRPr/>
              </a:pPr>
              <a:endParaRPr lang="es-ES">
                <a:cs typeface="+mn-cs"/>
              </a:endParaRPr>
            </a:p>
          </p:txBody>
        </p:sp>
        <p:sp>
          <p:nvSpPr>
            <p:cNvPr id="56" name="Oval 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S">
                <a:cs typeface="+mn-cs"/>
              </a:endParaRPr>
            </a:p>
          </p:txBody>
        </p:sp>
        <p:sp>
          <p:nvSpPr>
            <p:cNvPr id="57" name="Oval 29"/>
            <p:cNvSpPr>
              <a:spLocks noChangeArrowheads="1"/>
            </p:cNvSpPr>
            <p:nvPr/>
          </p:nvSpPr>
          <p:spPr bwMode="gray">
            <a:xfrm>
              <a:off x="2334" y="1936"/>
              <a:ext cx="1097" cy="110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S">
                <a:cs typeface="+mn-cs"/>
              </a:endParaRPr>
            </a:p>
          </p:txBody>
        </p:sp>
      </p:grpSp>
      <p:sp>
        <p:nvSpPr>
          <p:cNvPr id="45" name="Rectangle 21"/>
          <p:cNvSpPr>
            <a:spLocks noChangeArrowheads="1"/>
          </p:cNvSpPr>
          <p:nvPr/>
        </p:nvSpPr>
        <p:spPr bwMode="auto">
          <a:xfrm>
            <a:off x="4284663" y="2708275"/>
            <a:ext cx="3516312" cy="1077913"/>
          </a:xfrm>
          <a:prstGeom prst="rect">
            <a:avLst/>
          </a:prstGeom>
          <a:noFill/>
          <a:ln w="9525">
            <a:noFill/>
            <a:miter lim="800000"/>
            <a:headEnd/>
            <a:tailEnd/>
          </a:ln>
          <a:effectLst/>
        </p:spPr>
        <p:txBody>
          <a:bodyPr>
            <a:spAutoFit/>
          </a:bodyPr>
          <a:lstStyle/>
          <a:p>
            <a:pPr algn="ctr" eaLnBrk="0" hangingPunct="0">
              <a:defRPr/>
            </a:pPr>
            <a:r>
              <a:rPr lang="es-MX" sz="1600" b="1" dirty="0">
                <a:effectLst>
                  <a:outerShdw blurRad="38100" dist="38100" dir="2700000" algn="tl">
                    <a:srgbClr val="000000">
                      <a:alpha val="43137"/>
                    </a:srgbClr>
                  </a:outerShdw>
                </a:effectLst>
                <a:cs typeface="+mn-cs"/>
              </a:rPr>
              <a:t>DOCUMENTOS ISO 10005, </a:t>
            </a:r>
          </a:p>
          <a:p>
            <a:pPr algn="ctr" eaLnBrk="0" hangingPunct="0">
              <a:defRPr/>
            </a:pPr>
            <a:r>
              <a:rPr lang="es-MX" sz="1600" b="1" dirty="0">
                <a:effectLst>
                  <a:outerShdw blurRad="38100" dist="38100" dir="2700000" algn="tl">
                    <a:srgbClr val="000000">
                      <a:alpha val="43137"/>
                    </a:srgbClr>
                  </a:outerShdw>
                </a:effectLst>
                <a:cs typeface="+mn-cs"/>
              </a:rPr>
              <a:t>TS544:2003 Y UNE 66175</a:t>
            </a:r>
            <a:br>
              <a:rPr lang="es-MX" sz="1600" b="1" dirty="0">
                <a:effectLst>
                  <a:outerShdw blurRad="38100" dist="38100" dir="2700000" algn="tl">
                    <a:srgbClr val="000000">
                      <a:alpha val="43137"/>
                    </a:srgbClr>
                  </a:outerShdw>
                </a:effectLst>
                <a:cs typeface="+mn-cs"/>
              </a:rPr>
            </a:br>
            <a:r>
              <a:rPr lang="es-MX" sz="1600" b="1" dirty="0">
                <a:effectLst>
                  <a:outerShdw blurRad="38100" dist="38100" dir="2700000" algn="tl">
                    <a:srgbClr val="000000">
                      <a:alpha val="43137"/>
                    </a:srgbClr>
                  </a:outerShdw>
                </a:effectLst>
                <a:cs typeface="+mn-cs"/>
              </a:rPr>
              <a:t/>
            </a:r>
            <a:br>
              <a:rPr lang="es-MX" sz="1600" b="1" dirty="0">
                <a:effectLst>
                  <a:outerShdw blurRad="38100" dist="38100" dir="2700000" algn="tl">
                    <a:srgbClr val="000000">
                      <a:alpha val="43137"/>
                    </a:srgbClr>
                  </a:outerShdw>
                </a:effectLst>
                <a:cs typeface="+mn-cs"/>
              </a:rPr>
            </a:br>
            <a:endParaRPr lang="en-US" sz="1600" b="1" dirty="0">
              <a:effectLst>
                <a:outerShdw blurRad="38100" dist="38100" dir="2700000" algn="tl">
                  <a:srgbClr val="000000">
                    <a:alpha val="43137"/>
                  </a:srgbClr>
                </a:outerShdw>
              </a:effectLst>
              <a:cs typeface="+mn-cs"/>
            </a:endParaRPr>
          </a:p>
        </p:txBody>
      </p:sp>
      <p:sp>
        <p:nvSpPr>
          <p:cNvPr id="46" name="Rectangle 23"/>
          <p:cNvSpPr>
            <a:spLocks noChangeArrowheads="1"/>
          </p:cNvSpPr>
          <p:nvPr/>
        </p:nvSpPr>
        <p:spPr bwMode="auto">
          <a:xfrm>
            <a:off x="4140200" y="3933825"/>
            <a:ext cx="3775075" cy="1076325"/>
          </a:xfrm>
          <a:prstGeom prst="rect">
            <a:avLst/>
          </a:prstGeom>
          <a:noFill/>
          <a:ln w="9525">
            <a:noFill/>
            <a:miter lim="800000"/>
            <a:headEnd/>
            <a:tailEnd/>
          </a:ln>
          <a:effectLst/>
        </p:spPr>
        <p:txBody>
          <a:bodyPr wrap="none">
            <a:spAutoFit/>
          </a:bodyPr>
          <a:lstStyle/>
          <a:p>
            <a:pPr eaLnBrk="0" hangingPunct="0">
              <a:defRPr/>
            </a:pPr>
            <a:r>
              <a:rPr lang="es-MX" sz="1600" b="1">
                <a:effectLst>
                  <a:outerShdw blurRad="38100" dist="38100" dir="2700000" algn="tl">
                    <a:srgbClr val="C0C0C0"/>
                  </a:outerShdw>
                </a:effectLst>
              </a:rPr>
              <a:t>NORMAS OFICIALES MEXICANAS Y </a:t>
            </a:r>
          </a:p>
          <a:p>
            <a:pPr eaLnBrk="0" hangingPunct="0">
              <a:defRPr/>
            </a:pPr>
            <a:r>
              <a:rPr lang="es-MX" sz="1600" b="1">
                <a:effectLst>
                  <a:outerShdw blurRad="38100" dist="38100" dir="2700000" algn="tl">
                    <a:srgbClr val="C0C0C0"/>
                  </a:outerShdw>
                </a:effectLst>
              </a:rPr>
              <a:t>NORMAS OBLIGATORIAS.</a:t>
            </a:r>
            <a:br>
              <a:rPr lang="es-MX" sz="1600" b="1">
                <a:effectLst>
                  <a:outerShdw blurRad="38100" dist="38100" dir="2700000" algn="tl">
                    <a:srgbClr val="C0C0C0"/>
                  </a:outerShdw>
                </a:effectLst>
              </a:rPr>
            </a:br>
            <a:r>
              <a:rPr lang="es-ES" sz="1600" b="1">
                <a:effectLst>
                  <a:outerShdw blurRad="38100" dist="38100" dir="2700000" algn="tl">
                    <a:srgbClr val="C0C0C0"/>
                  </a:outerShdw>
                </a:effectLst>
              </a:rPr>
              <a:t/>
            </a:r>
            <a:br>
              <a:rPr lang="es-ES" sz="1600" b="1">
                <a:effectLst>
                  <a:outerShdw blurRad="38100" dist="38100" dir="2700000" algn="tl">
                    <a:srgbClr val="C0C0C0"/>
                  </a:outerShdw>
                </a:effectLst>
              </a:rPr>
            </a:br>
            <a:endParaRPr lang="en-US" sz="1600" b="1">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436097" y="5116942"/>
            <a:ext cx="1872208" cy="1446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cstate="print"/>
          <a:srcRect/>
          <a:stretch>
            <a:fillRect/>
          </a:stretch>
        </p:blipFill>
        <p:spPr bwMode="auto">
          <a:xfrm rot="21069772">
            <a:off x="433230" y="514939"/>
            <a:ext cx="1555271" cy="1548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107" name="2 CuadroTexto"/>
          <p:cNvSpPr txBox="1">
            <a:spLocks noChangeArrowheads="1"/>
          </p:cNvSpPr>
          <p:nvPr/>
        </p:nvSpPr>
        <p:spPr bwMode="auto">
          <a:xfrm>
            <a:off x="971550" y="1341438"/>
            <a:ext cx="7272338" cy="5016500"/>
          </a:xfrm>
          <a:prstGeom prst="rect">
            <a:avLst/>
          </a:prstGeom>
          <a:noFill/>
          <a:ln w="9525">
            <a:noFill/>
            <a:miter lim="800000"/>
            <a:headEnd/>
            <a:tailEnd/>
          </a:ln>
        </p:spPr>
        <p:txBody>
          <a:bodyPr>
            <a:spAutoFit/>
          </a:bodyPr>
          <a:lstStyle/>
          <a:p>
            <a:pPr algn="just"/>
            <a:r>
              <a:rPr lang="es-MX" sz="2000">
                <a:latin typeface="Century Gothic" pitchFamily="34" charset="0"/>
              </a:rPr>
              <a:t> </a:t>
            </a:r>
          </a:p>
          <a:p>
            <a:pPr algn="just"/>
            <a:r>
              <a:rPr lang="es-MX" sz="2000">
                <a:latin typeface="Century Gothic" pitchFamily="34" charset="0"/>
              </a:rPr>
              <a:t>             Esta Norma Internacional </a:t>
            </a:r>
            <a:r>
              <a:rPr lang="es-MX" sz="2000" u="sng">
                <a:latin typeface="Century Gothic" pitchFamily="34" charset="0"/>
              </a:rPr>
              <a:t>especifica los requisitos </a:t>
            </a:r>
            <a:r>
              <a:rPr lang="es-MX" sz="2000">
                <a:latin typeface="Century Gothic" pitchFamily="34" charset="0"/>
              </a:rPr>
              <a:t>para un sistema de gestión de la calidad, cuando una organización:</a:t>
            </a:r>
          </a:p>
          <a:p>
            <a:pPr algn="just"/>
            <a:endParaRPr lang="es-ES" sz="2000">
              <a:latin typeface="Century Gothic" pitchFamily="34" charset="0"/>
            </a:endParaRPr>
          </a:p>
          <a:p>
            <a:pPr algn="just">
              <a:buFont typeface="Arial" charset="0"/>
              <a:buChar char="•"/>
            </a:pPr>
            <a:r>
              <a:rPr lang="es-MX" sz="2000" u="sng">
                <a:latin typeface="Century Gothic" pitchFamily="34" charset="0"/>
              </a:rPr>
              <a:t>Necesita demostrar su capacidad </a:t>
            </a:r>
            <a:r>
              <a:rPr lang="es-MX" sz="2000">
                <a:latin typeface="Century Gothic" pitchFamily="34" charset="0"/>
              </a:rPr>
              <a:t>para proporcionar de forma coherente productos que satisfagan los requisitos del cliente y los reglamentarios aplicables,</a:t>
            </a:r>
          </a:p>
          <a:p>
            <a:pPr algn="just"/>
            <a:endParaRPr lang="es-ES" sz="2000">
              <a:latin typeface="Century Gothic" pitchFamily="34" charset="0"/>
            </a:endParaRPr>
          </a:p>
          <a:p>
            <a:pPr algn="just">
              <a:buFont typeface="Arial" charset="0"/>
              <a:buChar char="•"/>
            </a:pPr>
            <a:r>
              <a:rPr lang="es-MX" sz="2000">
                <a:latin typeface="Century Gothic" pitchFamily="34" charset="0"/>
              </a:rPr>
              <a:t>Aspira a </a:t>
            </a:r>
            <a:r>
              <a:rPr lang="es-MX" sz="2000" u="sng">
                <a:latin typeface="Century Gothic" pitchFamily="34" charset="0"/>
              </a:rPr>
              <a:t>aumentar la satisfacción del cliente </a:t>
            </a:r>
            <a:r>
              <a:rPr lang="es-MX" sz="2000">
                <a:latin typeface="Century Gothic" pitchFamily="34" charset="0"/>
              </a:rPr>
              <a:t>a través de la aplicación eficaz del sistema, incluidos los procesos para la mejora continua del sistema y el aseguramiento de la conformidad con los requisitos del cliente y los reglamentarios aplicables</a:t>
            </a:r>
            <a:endParaRPr lang="es-ES" sz="2000">
              <a:latin typeface="Century Gothic" pitchFamily="34" charset="0"/>
            </a:endParaRPr>
          </a:p>
          <a:p>
            <a:pPr algn="just"/>
            <a:r>
              <a:rPr lang="es-MX" sz="2000">
                <a:latin typeface="Century Gothic" pitchFamily="34" charset="0"/>
              </a:rPr>
              <a:t/>
            </a:r>
            <a:br>
              <a:rPr lang="es-MX" sz="2000">
                <a:latin typeface="Century Gothic" pitchFamily="34" charset="0"/>
              </a:rPr>
            </a:br>
            <a:endParaRPr lang="es-ES" sz="2000">
              <a:latin typeface="Century Gothic" pitchFamily="34" charset="0"/>
            </a:endParaRPr>
          </a:p>
        </p:txBody>
      </p:sp>
      <p:sp>
        <p:nvSpPr>
          <p:cNvPr id="47108" name="4 Título"/>
          <p:cNvSpPr>
            <a:spLocks noGrp="1"/>
          </p:cNvSpPr>
          <p:nvPr>
            <p:ph type="title"/>
          </p:nvPr>
        </p:nvSpPr>
        <p:spPr>
          <a:xfrm>
            <a:off x="719138" y="333375"/>
            <a:ext cx="8424862" cy="868363"/>
          </a:xfrm>
        </p:spPr>
        <p:txBody>
          <a:bodyPr/>
          <a:lstStyle/>
          <a:p>
            <a:pPr eaLnBrk="1" hangingPunct="1"/>
            <a:r>
              <a:rPr lang="es-MX" sz="2700" smtClean="0"/>
              <a:t>5.1 DESCRIPCIÓN GENERAL</a:t>
            </a:r>
            <a:endParaRPr lang="es-ES" sz="27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2 CuadroTexto"/>
          <p:cNvSpPr txBox="1">
            <a:spLocks noChangeArrowheads="1"/>
          </p:cNvSpPr>
          <p:nvPr/>
        </p:nvSpPr>
        <p:spPr bwMode="auto">
          <a:xfrm>
            <a:off x="395288" y="1484313"/>
            <a:ext cx="8316912" cy="5818187"/>
          </a:xfrm>
          <a:prstGeom prst="rect">
            <a:avLst/>
          </a:prstGeom>
          <a:noFill/>
          <a:ln w="9525">
            <a:noFill/>
            <a:miter lim="800000"/>
            <a:headEnd/>
            <a:tailEnd/>
          </a:ln>
        </p:spPr>
        <p:txBody>
          <a:bodyPr>
            <a:spAutoFit/>
          </a:bodyPr>
          <a:lstStyle/>
          <a:p>
            <a:endParaRPr lang="es-MX" sz="2000">
              <a:latin typeface="Century Gothic" pitchFamily="34" charset="0"/>
            </a:endParaRPr>
          </a:p>
          <a:p>
            <a:pPr>
              <a:buFont typeface="Wingdings" pitchFamily="2" charset="2"/>
              <a:buChar char="§"/>
            </a:pPr>
            <a:r>
              <a:rPr lang="es-MX" sz="2000" b="1">
                <a:latin typeface="Century Gothic" pitchFamily="34" charset="0"/>
              </a:rPr>
              <a:t>GENERALIDADES</a:t>
            </a:r>
          </a:p>
          <a:p>
            <a:pPr algn="just"/>
            <a:r>
              <a:rPr lang="es-MX">
                <a:latin typeface="Century Gothic" pitchFamily="34" charset="0"/>
              </a:rPr>
              <a:t>La documentación del sistema de gestión de la calidad debe incluir:</a:t>
            </a:r>
            <a:endParaRPr lang="es-ES">
              <a:latin typeface="Century Gothic" pitchFamily="34" charset="0"/>
            </a:endParaRPr>
          </a:p>
          <a:p>
            <a:pPr algn="just"/>
            <a:endParaRPr lang="es-MX">
              <a:latin typeface="Century Gothic" pitchFamily="34" charset="0"/>
            </a:endParaRPr>
          </a:p>
          <a:p>
            <a:pPr algn="just">
              <a:buFont typeface="Arial" charset="0"/>
              <a:buChar char="•"/>
            </a:pPr>
            <a:r>
              <a:rPr lang="es-MX">
                <a:latin typeface="Century Gothic" pitchFamily="34" charset="0"/>
              </a:rPr>
              <a:t>Declaraciones documentadas de una política de la calidad y de objetivos de la calidad.</a:t>
            </a:r>
          </a:p>
          <a:p>
            <a:pPr algn="just"/>
            <a:endParaRPr lang="es-ES">
              <a:latin typeface="Century Gothic" pitchFamily="34" charset="0"/>
            </a:endParaRPr>
          </a:p>
          <a:p>
            <a:pPr algn="just">
              <a:buFont typeface="Arial" charset="0"/>
              <a:buChar char="•"/>
            </a:pPr>
            <a:r>
              <a:rPr lang="es-MX">
                <a:latin typeface="Century Gothic" pitchFamily="34" charset="0"/>
              </a:rPr>
              <a:t>Un manual de la calidad</a:t>
            </a:r>
          </a:p>
          <a:p>
            <a:pPr algn="just"/>
            <a:endParaRPr lang="es-ES">
              <a:latin typeface="Century Gothic" pitchFamily="34" charset="0"/>
            </a:endParaRPr>
          </a:p>
          <a:p>
            <a:pPr algn="just">
              <a:buFont typeface="Arial" charset="0"/>
              <a:buChar char="•"/>
            </a:pPr>
            <a:r>
              <a:rPr lang="es-MX">
                <a:latin typeface="Century Gothic" pitchFamily="34" charset="0"/>
              </a:rPr>
              <a:t>Los procedimientos documentados requeridos en esta Norma Internacional</a:t>
            </a:r>
          </a:p>
          <a:p>
            <a:pPr algn="just"/>
            <a:endParaRPr lang="es-ES">
              <a:latin typeface="Century Gothic" pitchFamily="34" charset="0"/>
            </a:endParaRPr>
          </a:p>
          <a:p>
            <a:pPr algn="just">
              <a:buFont typeface="Arial" charset="0"/>
              <a:buChar char="•"/>
            </a:pPr>
            <a:r>
              <a:rPr lang="es-MX">
                <a:latin typeface="Century Gothic" pitchFamily="34" charset="0"/>
              </a:rPr>
              <a:t>Los documentos necesitados por la organización para asegurarse de la eficaz planificación, operación y control de sus procesos, y</a:t>
            </a:r>
            <a:endParaRPr lang="es-ES">
              <a:latin typeface="Century Gothic" pitchFamily="34" charset="0"/>
            </a:endParaRPr>
          </a:p>
          <a:p>
            <a:pPr algn="just"/>
            <a:endParaRPr lang="es-MX">
              <a:latin typeface="Century Gothic" pitchFamily="34" charset="0"/>
            </a:endParaRPr>
          </a:p>
          <a:p>
            <a:pPr algn="just">
              <a:buFont typeface="Arial" charset="0"/>
              <a:buChar char="•"/>
            </a:pPr>
            <a:r>
              <a:rPr lang="es-MX">
                <a:latin typeface="Century Gothic" pitchFamily="34" charset="0"/>
              </a:rPr>
              <a:t>Los registros requeridos por esta Norma Internacional</a:t>
            </a:r>
            <a:endParaRPr lang="es-MX" b="1">
              <a:latin typeface="Century Gothic" pitchFamily="34" charset="0"/>
            </a:endParaRPr>
          </a:p>
          <a:p>
            <a:endParaRPr lang="es-MX" sz="2000" b="1">
              <a:latin typeface="Century Gothic" pitchFamily="34" charset="0"/>
            </a:endParaRPr>
          </a:p>
          <a:p>
            <a:endParaRPr lang="es-MX" sz="2000" b="1">
              <a:latin typeface="Century Gothic" pitchFamily="34" charset="0"/>
            </a:endParaRPr>
          </a:p>
          <a:p>
            <a:r>
              <a:rPr lang="es-MX" sz="2000">
                <a:latin typeface="Century Gothic" pitchFamily="34" charset="0"/>
              </a:rPr>
              <a:t/>
            </a:r>
            <a:br>
              <a:rPr lang="es-MX" sz="2000">
                <a:latin typeface="Century Gothic" pitchFamily="34" charset="0"/>
              </a:rPr>
            </a:br>
            <a:endParaRPr lang="es-ES" sz="2000">
              <a:latin typeface="Century Gothic" pitchFamily="34" charset="0"/>
            </a:endParaRPr>
          </a:p>
        </p:txBody>
      </p:sp>
      <p:sp>
        <p:nvSpPr>
          <p:cNvPr id="48130" name="4 Título"/>
          <p:cNvSpPr>
            <a:spLocks noGrp="1"/>
          </p:cNvSpPr>
          <p:nvPr>
            <p:ph type="title"/>
          </p:nvPr>
        </p:nvSpPr>
        <p:spPr>
          <a:xfrm>
            <a:off x="719138" y="404813"/>
            <a:ext cx="8424862" cy="868362"/>
          </a:xfrm>
        </p:spPr>
        <p:txBody>
          <a:bodyPr/>
          <a:lstStyle/>
          <a:p>
            <a:pPr eaLnBrk="1" hangingPunct="1"/>
            <a:r>
              <a:rPr lang="es-MX" sz="2700" smtClean="0"/>
              <a:t>5.2 REQUISITOS RELACIONADOS CON EL CONTROL DE DOCUMENTOS</a:t>
            </a:r>
            <a:endParaRPr lang="es-ES" sz="27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288" y="404813"/>
            <a:ext cx="6840537" cy="6248400"/>
          </a:xfrm>
          <a:prstGeom prst="rect">
            <a:avLst/>
          </a:prstGeom>
          <a:noFill/>
        </p:spPr>
        <p:txBody>
          <a:bodyPr>
            <a:spAutoFit/>
          </a:bodyPr>
          <a:lstStyle/>
          <a:p>
            <a:pPr>
              <a:defRPr/>
            </a:pPr>
            <a:endParaRPr lang="es-MX" sz="2000" dirty="0">
              <a:latin typeface="Century Gothic" pitchFamily="34" charset="0"/>
              <a:cs typeface="+mn-cs"/>
            </a:endParaRPr>
          </a:p>
          <a:p>
            <a:pPr>
              <a:buFont typeface="Wingdings" pitchFamily="2" charset="2"/>
              <a:buChar char="§"/>
              <a:defRPr/>
            </a:pPr>
            <a:r>
              <a:rPr lang="es-MX" sz="2000" b="1" dirty="0">
                <a:latin typeface="Century Gothic" pitchFamily="34" charset="0"/>
                <a:cs typeface="+mn-cs"/>
              </a:rPr>
              <a:t>MANUAL DE LA CALIDAD</a:t>
            </a:r>
          </a:p>
          <a:p>
            <a:pPr>
              <a:defRPr/>
            </a:pPr>
            <a:endParaRPr lang="es-MX" sz="2000" b="1" dirty="0">
              <a:latin typeface="Century Gothic" pitchFamily="34" charset="0"/>
              <a:cs typeface="+mn-cs"/>
            </a:endParaRPr>
          </a:p>
          <a:p>
            <a:pPr>
              <a:defRPr/>
            </a:pPr>
            <a:r>
              <a:rPr lang="es-MX" sz="2000" dirty="0">
                <a:latin typeface="Century Gothic" pitchFamily="34" charset="0"/>
                <a:cs typeface="+mn-cs"/>
              </a:rPr>
              <a:t>La organización debe establecer y mantener un manual de calidad que incluya:</a:t>
            </a:r>
          </a:p>
          <a:p>
            <a:pPr>
              <a:defRPr/>
            </a:pPr>
            <a:endParaRPr lang="es-ES" sz="2000" dirty="0">
              <a:latin typeface="Century Gothic" pitchFamily="34" charset="0"/>
              <a:cs typeface="+mn-cs"/>
            </a:endParaRPr>
          </a:p>
          <a:p>
            <a:pPr marL="457200" indent="-457200">
              <a:buFont typeface="+mj-lt"/>
              <a:buAutoNum type="alphaLcParenR"/>
              <a:defRPr/>
            </a:pPr>
            <a:r>
              <a:rPr lang="es-MX" sz="2000" dirty="0">
                <a:latin typeface="Century Gothic" pitchFamily="34" charset="0"/>
                <a:cs typeface="+mn-cs"/>
              </a:rPr>
              <a:t>El alcance del sistema de gestión de la calidad, incluyendo los detalles y la justificación de cualquier exclusión </a:t>
            </a:r>
          </a:p>
          <a:p>
            <a:pPr marL="457200" indent="-457200">
              <a:buFont typeface="+mj-lt"/>
              <a:buAutoNum type="alphaLcParenR"/>
              <a:defRPr/>
            </a:pPr>
            <a:endParaRPr lang="es-ES" sz="2000" dirty="0">
              <a:latin typeface="Century Gothic" pitchFamily="34" charset="0"/>
              <a:cs typeface="+mn-cs"/>
            </a:endParaRPr>
          </a:p>
          <a:p>
            <a:pPr marL="457200" indent="-457200">
              <a:buFont typeface="+mj-lt"/>
              <a:buAutoNum type="alphaLcParenR"/>
              <a:defRPr/>
            </a:pPr>
            <a:r>
              <a:rPr lang="es-MX" sz="2000" dirty="0">
                <a:latin typeface="Century Gothic" pitchFamily="34" charset="0"/>
                <a:cs typeface="+mn-cs"/>
              </a:rPr>
              <a:t>Los procedimientos documentados establecidos para el sistema de gestión de la calidad, o referencia a los mismos</a:t>
            </a:r>
          </a:p>
          <a:p>
            <a:pPr marL="457200" indent="-457200">
              <a:defRPr/>
            </a:pPr>
            <a:endParaRPr lang="es-ES" sz="2000" dirty="0">
              <a:latin typeface="Century Gothic" pitchFamily="34" charset="0"/>
              <a:cs typeface="+mn-cs"/>
            </a:endParaRPr>
          </a:p>
          <a:p>
            <a:pPr marL="457200" indent="-457200">
              <a:defRPr/>
            </a:pPr>
            <a:r>
              <a:rPr lang="es-MX" sz="2000" dirty="0">
                <a:latin typeface="Century Gothic" pitchFamily="34" charset="0"/>
                <a:cs typeface="+mn-cs"/>
              </a:rPr>
              <a:t>c)    Una descripción de la interacción entre los procesos del sistema de gestión de la calidad.</a:t>
            </a:r>
            <a:endParaRPr lang="es-ES" sz="2000" dirty="0">
              <a:latin typeface="Century Gothic" pitchFamily="34" charset="0"/>
              <a:cs typeface="+mn-cs"/>
            </a:endParaRPr>
          </a:p>
          <a:p>
            <a:pPr>
              <a:defRPr/>
            </a:pPr>
            <a:endParaRPr lang="es-MX" sz="2000" b="1" dirty="0">
              <a:latin typeface="Century Gothic" pitchFamily="34" charset="0"/>
              <a:cs typeface="+mn-cs"/>
            </a:endParaRPr>
          </a:p>
          <a:p>
            <a:pPr>
              <a:defRPr/>
            </a:pPr>
            <a:endParaRPr lang="es-MX" sz="2000" b="1" dirty="0">
              <a:latin typeface="Century Gothic" pitchFamily="34" charset="0"/>
              <a:cs typeface="+mn-cs"/>
            </a:endParaRPr>
          </a:p>
          <a:p>
            <a:pPr>
              <a:defRPr/>
            </a:pPr>
            <a:r>
              <a:rPr lang="es-MX" sz="2000" dirty="0">
                <a:latin typeface="Century Gothic" pitchFamily="34" charset="0"/>
                <a:cs typeface="+mn-cs"/>
              </a:rPr>
              <a:t/>
            </a:r>
            <a:br>
              <a:rPr lang="es-MX" sz="2000" dirty="0">
                <a:latin typeface="Century Gothic" pitchFamily="34" charset="0"/>
                <a:cs typeface="+mn-cs"/>
              </a:rPr>
            </a:br>
            <a:endParaRPr lang="es-ES" sz="2000" dirty="0">
              <a:latin typeface="Century Gothic" pitchFamily="34" charset="0"/>
              <a:cs typeface="+mn-cs"/>
            </a:endParaRPr>
          </a:p>
        </p:txBody>
      </p:sp>
      <p:pic>
        <p:nvPicPr>
          <p:cNvPr id="81922" name="Picture 2"/>
          <p:cNvPicPr>
            <a:picLocks noChangeAspect="1" noChangeArrowheads="1"/>
          </p:cNvPicPr>
          <p:nvPr/>
        </p:nvPicPr>
        <p:blipFill>
          <a:blip r:embed="rId2" cstate="print"/>
          <a:srcRect/>
          <a:stretch>
            <a:fillRect/>
          </a:stretch>
        </p:blipFill>
        <p:spPr bwMode="auto">
          <a:xfrm rot="486241">
            <a:off x="7278488" y="781992"/>
            <a:ext cx="1388611" cy="1718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1331913" y="1125538"/>
            <a:ext cx="6457950" cy="445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7596188" y="611188"/>
            <a:ext cx="1008062" cy="1004887"/>
          </a:xfrm>
          <a:prstGeom prst="rect">
            <a:avLst/>
          </a:prstGeom>
          <a:noFill/>
          <a:ln w="9525">
            <a:noFill/>
            <a:miter lim="800000"/>
            <a:headEnd/>
            <a:tailEnd/>
          </a:ln>
        </p:spPr>
      </p:pic>
      <p:sp>
        <p:nvSpPr>
          <p:cNvPr id="3" name="2 CuadroTexto"/>
          <p:cNvSpPr txBox="1"/>
          <p:nvPr/>
        </p:nvSpPr>
        <p:spPr>
          <a:xfrm>
            <a:off x="395288" y="301625"/>
            <a:ext cx="8316912" cy="6864350"/>
          </a:xfrm>
          <a:prstGeom prst="rect">
            <a:avLst/>
          </a:prstGeom>
          <a:noFill/>
        </p:spPr>
        <p:txBody>
          <a:bodyPr>
            <a:spAutoFit/>
          </a:bodyPr>
          <a:lstStyle/>
          <a:p>
            <a:pPr>
              <a:defRPr/>
            </a:pPr>
            <a:endParaRPr lang="es-MX" sz="2000" dirty="0">
              <a:latin typeface="Century Gothic" pitchFamily="34" charset="0"/>
              <a:cs typeface="+mn-cs"/>
            </a:endParaRPr>
          </a:p>
          <a:p>
            <a:pPr>
              <a:buFont typeface="Wingdings" pitchFamily="2" charset="2"/>
              <a:buChar char="§"/>
              <a:defRPr/>
            </a:pPr>
            <a:r>
              <a:rPr lang="es-MX" sz="2000" b="1" dirty="0">
                <a:latin typeface="Century Gothic" pitchFamily="34" charset="0"/>
                <a:cs typeface="+mn-cs"/>
              </a:rPr>
              <a:t>CONTROL DE LOS DOCUMENTOS</a:t>
            </a:r>
          </a:p>
          <a:p>
            <a:pPr>
              <a:defRPr/>
            </a:pPr>
            <a:endParaRPr lang="es-MX" sz="2000" dirty="0">
              <a:latin typeface="Century Gothic" pitchFamily="34" charset="0"/>
              <a:cs typeface="+mn-cs"/>
            </a:endParaRPr>
          </a:p>
          <a:p>
            <a:pPr>
              <a:defRPr/>
            </a:pPr>
            <a:r>
              <a:rPr lang="es-MX" sz="2000" dirty="0">
                <a:latin typeface="Century Gothic" pitchFamily="34" charset="0"/>
                <a:cs typeface="+mn-cs"/>
              </a:rPr>
              <a:t>Los documentos requeridos por el sistema de gestión de </a:t>
            </a:r>
          </a:p>
          <a:p>
            <a:pPr>
              <a:defRPr/>
            </a:pPr>
            <a:r>
              <a:rPr lang="es-MX" sz="2000" dirty="0">
                <a:latin typeface="Century Gothic" pitchFamily="34" charset="0"/>
                <a:cs typeface="+mn-cs"/>
              </a:rPr>
              <a:t>la calidad deben controlarse. Los registros son un tipo </a:t>
            </a:r>
          </a:p>
          <a:p>
            <a:pPr>
              <a:defRPr/>
            </a:pPr>
            <a:r>
              <a:rPr lang="es-MX" sz="2000" dirty="0">
                <a:latin typeface="Century Gothic" pitchFamily="34" charset="0"/>
                <a:cs typeface="+mn-cs"/>
              </a:rPr>
              <a:t>especial de documento y deben controlarse con los requisitos.</a:t>
            </a:r>
          </a:p>
          <a:p>
            <a:pPr>
              <a:defRPr/>
            </a:pPr>
            <a:endParaRPr lang="es-ES" sz="2000" dirty="0">
              <a:latin typeface="Century Gothic" pitchFamily="34" charset="0"/>
              <a:cs typeface="+mn-cs"/>
            </a:endParaRPr>
          </a:p>
          <a:p>
            <a:pPr>
              <a:defRPr/>
            </a:pPr>
            <a:r>
              <a:rPr lang="es-MX" sz="2000" dirty="0">
                <a:latin typeface="Century Gothic" pitchFamily="34" charset="0"/>
                <a:cs typeface="+mn-cs"/>
              </a:rPr>
              <a:t>Debe establecerse un procedimiento documentado que defina los controles necesarios para:</a:t>
            </a:r>
          </a:p>
          <a:p>
            <a:pPr>
              <a:defRPr/>
            </a:pPr>
            <a:endParaRPr lang="es-ES" sz="2000" dirty="0">
              <a:latin typeface="Century Gothic" pitchFamily="34" charset="0"/>
              <a:cs typeface="+mn-cs"/>
            </a:endParaRPr>
          </a:p>
          <a:p>
            <a:pPr marL="457200" indent="-457200">
              <a:buFontTx/>
              <a:buAutoNum type="alphaLcParenR"/>
              <a:defRPr/>
            </a:pPr>
            <a:r>
              <a:rPr lang="es-MX" sz="2000" dirty="0">
                <a:latin typeface="Century Gothic" pitchFamily="34" charset="0"/>
                <a:cs typeface="+mn-cs"/>
              </a:rPr>
              <a:t>Aprobar los documentos en cuánto a su adecuación antes de su emisión</a:t>
            </a:r>
          </a:p>
          <a:p>
            <a:pPr marL="457200" indent="-457200">
              <a:defRPr/>
            </a:pPr>
            <a:endParaRPr lang="es-ES" sz="2000" dirty="0">
              <a:latin typeface="Century Gothic" pitchFamily="34" charset="0"/>
              <a:cs typeface="+mn-cs"/>
            </a:endParaRPr>
          </a:p>
          <a:p>
            <a:pPr marL="457200" indent="-457200">
              <a:buFontTx/>
              <a:buAutoNum type="alphaLcParenR" startAt="2"/>
              <a:defRPr/>
            </a:pPr>
            <a:r>
              <a:rPr lang="es-MX" sz="2000" dirty="0">
                <a:latin typeface="Century Gothic" pitchFamily="34" charset="0"/>
                <a:cs typeface="+mn-cs"/>
              </a:rPr>
              <a:t>Revisar y actualizar los documentos cuando sea necesario y aprobarlos nuevamente</a:t>
            </a:r>
          </a:p>
          <a:p>
            <a:pPr marL="457200" indent="-457200">
              <a:defRPr/>
            </a:pPr>
            <a:endParaRPr lang="es-ES" sz="2000" dirty="0">
              <a:latin typeface="Century Gothic" pitchFamily="34" charset="0"/>
              <a:cs typeface="+mn-cs"/>
            </a:endParaRPr>
          </a:p>
          <a:p>
            <a:pPr marL="457200" indent="-457200">
              <a:buFontTx/>
              <a:buAutoNum type="alphaLcParenR" startAt="3"/>
              <a:defRPr/>
            </a:pPr>
            <a:r>
              <a:rPr lang="es-MX" sz="2000" dirty="0">
                <a:latin typeface="Century Gothic" pitchFamily="34" charset="0"/>
                <a:cs typeface="+mn-cs"/>
              </a:rPr>
              <a:t>Asegurarse de que se identifican los cambios y el estado de revisión actual de los documentos</a:t>
            </a:r>
          </a:p>
          <a:p>
            <a:pPr marL="457200" indent="-457200">
              <a:buFontTx/>
              <a:buAutoNum type="alphaLcParenR" startAt="3"/>
              <a:defRPr/>
            </a:pPr>
            <a:endParaRPr lang="es-ES" sz="2000" dirty="0">
              <a:latin typeface="Century Gothic" pitchFamily="34" charset="0"/>
              <a:cs typeface="+mn-cs"/>
            </a:endParaRPr>
          </a:p>
          <a:p>
            <a:pPr marL="457200" indent="-457200">
              <a:defRPr/>
            </a:pPr>
            <a:endParaRPr lang="es-MX" sz="2000" b="1" dirty="0">
              <a:latin typeface="Century Gothic" pitchFamily="34" charset="0"/>
              <a:cs typeface="+mn-cs"/>
            </a:endParaRPr>
          </a:p>
          <a:p>
            <a:pPr>
              <a:defRPr/>
            </a:pPr>
            <a:r>
              <a:rPr lang="es-MX" sz="2000" dirty="0">
                <a:latin typeface="Century Gothic" pitchFamily="34" charset="0"/>
                <a:cs typeface="+mn-cs"/>
              </a:rPr>
              <a:t/>
            </a:r>
            <a:br>
              <a:rPr lang="es-MX" sz="2000" dirty="0">
                <a:latin typeface="Century Gothic" pitchFamily="34" charset="0"/>
                <a:cs typeface="+mn-cs"/>
              </a:rPr>
            </a:br>
            <a:endParaRPr lang="es-ES" sz="2000" dirty="0">
              <a:latin typeface="Century Gothic" pitchFamily="34" charset="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2 CuadroTexto"/>
          <p:cNvSpPr txBox="1">
            <a:spLocks noChangeArrowheads="1"/>
          </p:cNvSpPr>
          <p:nvPr/>
        </p:nvSpPr>
        <p:spPr bwMode="auto">
          <a:xfrm>
            <a:off x="395288" y="404813"/>
            <a:ext cx="8316912" cy="5632450"/>
          </a:xfrm>
          <a:prstGeom prst="rect">
            <a:avLst/>
          </a:prstGeom>
          <a:noFill/>
          <a:ln w="9525">
            <a:noFill/>
            <a:miter lim="800000"/>
            <a:headEnd/>
            <a:tailEnd/>
          </a:ln>
        </p:spPr>
        <p:txBody>
          <a:bodyPr>
            <a:spAutoFit/>
          </a:bodyPr>
          <a:lstStyle/>
          <a:p>
            <a:endParaRPr lang="es-MX" sz="2000">
              <a:latin typeface="Century Gothic" pitchFamily="34" charset="0"/>
            </a:endParaRPr>
          </a:p>
          <a:p>
            <a:r>
              <a:rPr lang="es-MX" sz="2000">
                <a:latin typeface="Century Gothic" pitchFamily="34" charset="0"/>
              </a:rPr>
              <a:t>d)  Asegurarse de que las versiones pertinentes de los documentos aplicables se encuentran disponibles en los puntos de uso.</a:t>
            </a:r>
            <a:endParaRPr lang="es-ES" sz="2000">
              <a:latin typeface="Century Gothic" pitchFamily="34" charset="0"/>
            </a:endParaRPr>
          </a:p>
          <a:p>
            <a:endParaRPr lang="es-MX" sz="2000">
              <a:latin typeface="Century Gothic" pitchFamily="34" charset="0"/>
            </a:endParaRPr>
          </a:p>
          <a:p>
            <a:r>
              <a:rPr lang="es-MX" sz="2000">
                <a:latin typeface="Century Gothic" pitchFamily="34" charset="0"/>
              </a:rPr>
              <a:t>e)  Asegurarse de que los documentos permanecen legibles y fácilmente identificables</a:t>
            </a:r>
            <a:endParaRPr lang="es-ES" sz="2000">
              <a:latin typeface="Century Gothic" pitchFamily="34" charset="0"/>
            </a:endParaRPr>
          </a:p>
          <a:p>
            <a:endParaRPr lang="es-MX" sz="2000">
              <a:latin typeface="Century Gothic" pitchFamily="34" charset="0"/>
            </a:endParaRPr>
          </a:p>
          <a:p>
            <a:r>
              <a:rPr lang="es-MX" sz="2000">
                <a:latin typeface="Century Gothic" pitchFamily="34" charset="0"/>
              </a:rPr>
              <a:t>f)  Asegurarse de que se identifican los documentos de origen externo y se controla su distribución, y</a:t>
            </a:r>
            <a:endParaRPr lang="es-ES" sz="2000">
              <a:latin typeface="Century Gothic" pitchFamily="34" charset="0"/>
            </a:endParaRPr>
          </a:p>
          <a:p>
            <a:endParaRPr lang="es-MX" sz="2000">
              <a:latin typeface="Century Gothic" pitchFamily="34" charset="0"/>
            </a:endParaRPr>
          </a:p>
          <a:p>
            <a:r>
              <a:rPr lang="es-MX" sz="2000">
                <a:latin typeface="Century Gothic" pitchFamily="34" charset="0"/>
              </a:rPr>
              <a:t>g)  Prevenir el uso no intencionado de documentos obsoletos, y aplicarles una identificación adecuada en el caso de que se mantengan por cualquier razón</a:t>
            </a:r>
            <a:endParaRPr lang="es-ES" sz="2000">
              <a:latin typeface="Century Gothic" pitchFamily="34" charset="0"/>
            </a:endParaRPr>
          </a:p>
          <a:p>
            <a:endParaRPr lang="es-MX" sz="2000" b="1">
              <a:latin typeface="Century Gothic" pitchFamily="34" charset="0"/>
            </a:endParaRPr>
          </a:p>
          <a:p>
            <a:endParaRPr lang="es-MX" sz="2000" b="1">
              <a:latin typeface="Century Gothic" pitchFamily="34" charset="0"/>
            </a:endParaRPr>
          </a:p>
          <a:p>
            <a:r>
              <a:rPr lang="es-MX" sz="2000">
                <a:latin typeface="Century Gothic" pitchFamily="34" charset="0"/>
              </a:rPr>
              <a:t/>
            </a:r>
            <a:br>
              <a:rPr lang="es-MX" sz="2000">
                <a:latin typeface="Century Gothic" pitchFamily="34" charset="0"/>
              </a:rPr>
            </a:br>
            <a:endParaRPr lang="es-ES" sz="2000">
              <a:latin typeface="Century Gothic" pitchFamily="34" charset="0"/>
            </a:endParaRPr>
          </a:p>
        </p:txBody>
      </p:sp>
      <p:pic>
        <p:nvPicPr>
          <p:cNvPr id="52226" name="Picture 2"/>
          <p:cNvPicPr>
            <a:picLocks noChangeAspect="1" noChangeArrowheads="1"/>
          </p:cNvPicPr>
          <p:nvPr/>
        </p:nvPicPr>
        <p:blipFill>
          <a:blip r:embed="rId2"/>
          <a:srcRect/>
          <a:stretch>
            <a:fillRect/>
          </a:stretch>
        </p:blipFill>
        <p:spPr bwMode="auto">
          <a:xfrm>
            <a:off x="5651500" y="4797425"/>
            <a:ext cx="1746250" cy="14287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63688" y="4941168"/>
            <a:ext cx="1596496" cy="15613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450" y="1341438"/>
            <a:ext cx="6913563" cy="5078412"/>
          </a:xfrm>
          <a:prstGeom prst="rect">
            <a:avLst/>
          </a:prstGeom>
          <a:noFill/>
        </p:spPr>
        <p:txBody>
          <a:bodyPr>
            <a:spAutoFit/>
          </a:bodyPr>
          <a:lstStyle/>
          <a:p>
            <a:pPr algn="just">
              <a:defRPr/>
            </a:pPr>
            <a:endParaRPr lang="es-MX" dirty="0">
              <a:latin typeface="Century Gothic" pitchFamily="34" charset="0"/>
              <a:cs typeface="+mn-cs"/>
            </a:endParaRPr>
          </a:p>
          <a:p>
            <a:pPr algn="just">
              <a:defRPr/>
            </a:pPr>
            <a:r>
              <a:rPr lang="es-MX" dirty="0">
                <a:latin typeface="Century Gothic" pitchFamily="34" charset="0"/>
                <a:cs typeface="+mn-cs"/>
              </a:rPr>
              <a:t>Los registros deben establecerse y mantenerse para proporcionar evidencia de la conformidad con los requisitos así como la operación eficaz del sistema de gestión de calidad. Los registros deben permanecer legibles, fácilmente identificables y recuperables. Debe establecerse un procedimiento documentado para definir los controles necesarios para la identificación, el almacenamiento, la protección, la recuperación, el tiempo de retención y la disposición de los registros.</a:t>
            </a:r>
          </a:p>
          <a:p>
            <a:pPr algn="just">
              <a:defRPr/>
            </a:pPr>
            <a:endParaRPr lang="es-MX" dirty="0">
              <a:latin typeface="Century Gothic" pitchFamily="34" charset="0"/>
              <a:cs typeface="+mn-cs"/>
            </a:endParaRPr>
          </a:p>
          <a:p>
            <a:pPr algn="just">
              <a:defRPr/>
            </a:pPr>
            <a:r>
              <a:rPr lang="es-MX" b="1" u="sng" dirty="0">
                <a:latin typeface="Century Gothic" pitchFamily="34" charset="0"/>
                <a:cs typeface="+mn-cs"/>
              </a:rPr>
              <a:t>PROCESO DE CONTROL DE REGISTRO:</a:t>
            </a:r>
          </a:p>
          <a:p>
            <a:pPr marL="342900" indent="-342900" algn="just">
              <a:buFont typeface="+mj-lt"/>
              <a:buAutoNum type="alphaLcParenR"/>
              <a:defRPr/>
            </a:pPr>
            <a:r>
              <a:rPr lang="es-MX" dirty="0">
                <a:latin typeface="Century Gothic" pitchFamily="34" charset="0"/>
                <a:cs typeface="+mn-cs"/>
              </a:rPr>
              <a:t>Objeto</a:t>
            </a:r>
          </a:p>
          <a:p>
            <a:pPr marL="342900" indent="-342900" algn="just">
              <a:buFont typeface="+mj-lt"/>
              <a:buAutoNum type="alphaLcParenR"/>
              <a:defRPr/>
            </a:pPr>
            <a:r>
              <a:rPr lang="es-MX" dirty="0">
                <a:latin typeface="Century Gothic" pitchFamily="34" charset="0"/>
                <a:cs typeface="+mn-cs"/>
              </a:rPr>
              <a:t>Datos de salida</a:t>
            </a:r>
          </a:p>
          <a:p>
            <a:pPr marL="342900" indent="-342900" algn="just">
              <a:buFont typeface="+mj-lt"/>
              <a:buAutoNum type="alphaLcParenR"/>
              <a:defRPr/>
            </a:pPr>
            <a:r>
              <a:rPr lang="es-MX" dirty="0">
                <a:latin typeface="Century Gothic" pitchFamily="34" charset="0"/>
                <a:cs typeface="+mn-cs"/>
              </a:rPr>
              <a:t>Actividades</a:t>
            </a:r>
          </a:p>
          <a:p>
            <a:pPr marL="342900" indent="-342900" algn="just">
              <a:buFont typeface="+mj-lt"/>
              <a:buAutoNum type="alphaLcParenR"/>
              <a:defRPr/>
            </a:pPr>
            <a:r>
              <a:rPr lang="es-MX" dirty="0">
                <a:latin typeface="Century Gothic" pitchFamily="34" charset="0"/>
                <a:cs typeface="+mn-cs"/>
              </a:rPr>
              <a:t>Qué puede incluir los datos de salida</a:t>
            </a:r>
            <a:endParaRPr lang="es-ES" dirty="0">
              <a:latin typeface="Century Gothic" pitchFamily="34" charset="0"/>
              <a:cs typeface="+mn-cs"/>
            </a:endParaRPr>
          </a:p>
          <a:p>
            <a:pPr algn="just">
              <a:defRPr/>
            </a:pPr>
            <a:r>
              <a:rPr lang="es-MX" dirty="0">
                <a:latin typeface="Century Gothic" pitchFamily="34" charset="0"/>
                <a:cs typeface="+mn-cs"/>
              </a:rPr>
              <a:t/>
            </a:r>
            <a:br>
              <a:rPr lang="es-MX" dirty="0">
                <a:latin typeface="Century Gothic" pitchFamily="34" charset="0"/>
                <a:cs typeface="+mn-cs"/>
              </a:rPr>
            </a:br>
            <a:endParaRPr lang="es-ES" dirty="0">
              <a:latin typeface="Century Gothic" pitchFamily="34" charset="0"/>
              <a:cs typeface="+mn-cs"/>
            </a:endParaRPr>
          </a:p>
        </p:txBody>
      </p:sp>
      <p:sp>
        <p:nvSpPr>
          <p:cNvPr id="53250" name="4 Título"/>
          <p:cNvSpPr>
            <a:spLocks noGrp="1"/>
          </p:cNvSpPr>
          <p:nvPr>
            <p:ph type="title"/>
          </p:nvPr>
        </p:nvSpPr>
        <p:spPr>
          <a:xfrm>
            <a:off x="719138" y="333375"/>
            <a:ext cx="8424862" cy="868363"/>
          </a:xfrm>
        </p:spPr>
        <p:txBody>
          <a:bodyPr/>
          <a:lstStyle/>
          <a:p>
            <a:pPr eaLnBrk="1" hangingPunct="1"/>
            <a:r>
              <a:rPr lang="es-MX" sz="2700" smtClean="0"/>
              <a:t>5.3 CONTROL DE REGISTRO </a:t>
            </a:r>
            <a:endParaRPr lang="es-ES" sz="27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4 Título"/>
          <p:cNvSpPr>
            <a:spLocks noGrp="1"/>
          </p:cNvSpPr>
          <p:nvPr>
            <p:ph type="title"/>
          </p:nvPr>
        </p:nvSpPr>
        <p:spPr>
          <a:xfrm>
            <a:off x="719138" y="333375"/>
            <a:ext cx="8424862" cy="868363"/>
          </a:xfrm>
        </p:spPr>
        <p:txBody>
          <a:bodyPr/>
          <a:lstStyle/>
          <a:p>
            <a:pPr eaLnBrk="1" hangingPunct="1"/>
            <a:r>
              <a:rPr lang="es-MX" sz="2700" smtClean="0"/>
              <a:t>5.4 PROCESO DE REALIZACIÓN DEL PRODUCTO</a:t>
            </a:r>
            <a:endParaRPr lang="es-ES" sz="2700" smtClean="0"/>
          </a:p>
        </p:txBody>
      </p:sp>
      <p:sp>
        <p:nvSpPr>
          <p:cNvPr id="4" name="3 CuadroTexto"/>
          <p:cNvSpPr txBox="1"/>
          <p:nvPr/>
        </p:nvSpPr>
        <p:spPr>
          <a:xfrm>
            <a:off x="1187450" y="1341438"/>
            <a:ext cx="6913563" cy="5354637"/>
          </a:xfrm>
          <a:prstGeom prst="rect">
            <a:avLst/>
          </a:prstGeom>
          <a:noFill/>
        </p:spPr>
        <p:txBody>
          <a:bodyPr>
            <a:spAutoFit/>
          </a:bodyPr>
          <a:lstStyle/>
          <a:p>
            <a:pPr algn="just">
              <a:defRPr/>
            </a:pPr>
            <a:endParaRPr lang="es-MX" dirty="0">
              <a:latin typeface="Century Gothic" pitchFamily="34" charset="0"/>
              <a:cs typeface="+mn-cs"/>
            </a:endParaRPr>
          </a:p>
          <a:p>
            <a:pPr algn="just">
              <a:defRPr/>
            </a:pPr>
            <a:r>
              <a:rPr lang="es-MX" b="1" u="sng" dirty="0">
                <a:latin typeface="Century Gothic" pitchFamily="34" charset="0"/>
                <a:cs typeface="+mn-cs"/>
              </a:rPr>
              <a:t>5.4.1 PLANIFICACIÓN DE REALIZACIÓN DE PRODUCTO:</a:t>
            </a:r>
          </a:p>
          <a:p>
            <a:pPr algn="just">
              <a:defRPr/>
            </a:pPr>
            <a:endParaRPr lang="es-MX" dirty="0">
              <a:latin typeface="Century Gothic" pitchFamily="34" charset="0"/>
              <a:cs typeface="+mn-cs"/>
            </a:endParaRPr>
          </a:p>
          <a:p>
            <a:pPr algn="just">
              <a:defRPr/>
            </a:pPr>
            <a:r>
              <a:rPr lang="es-MX" dirty="0">
                <a:latin typeface="Century Gothic" pitchFamily="34" charset="0"/>
                <a:cs typeface="+mn-cs"/>
              </a:rPr>
              <a:t>Requiere que la organización programe y desarrolle los procesos necesarios para realizar el producto de acuerdo con el sistema de administración de calidad. Al hacerlo, deberá determinar:</a:t>
            </a:r>
          </a:p>
          <a:p>
            <a:pPr algn="just">
              <a:defRPr/>
            </a:pPr>
            <a:endParaRPr lang="es-ES" dirty="0">
              <a:latin typeface="Century Gothic" pitchFamily="34" charset="0"/>
              <a:cs typeface="+mn-cs"/>
            </a:endParaRPr>
          </a:p>
          <a:p>
            <a:pPr marL="342900" indent="-342900" algn="just">
              <a:buFontTx/>
              <a:buAutoNum type="alphaLcParenR"/>
              <a:defRPr/>
            </a:pPr>
            <a:r>
              <a:rPr lang="es-MX" dirty="0">
                <a:latin typeface="Century Gothic" pitchFamily="34" charset="0"/>
                <a:cs typeface="+mn-cs"/>
              </a:rPr>
              <a:t>Objetivos y registros de calidad.</a:t>
            </a:r>
          </a:p>
          <a:p>
            <a:pPr marL="342900" indent="-342900" algn="just">
              <a:defRPr/>
            </a:pPr>
            <a:endParaRPr lang="es-ES" dirty="0">
              <a:latin typeface="Century Gothic" pitchFamily="34" charset="0"/>
              <a:cs typeface="+mn-cs"/>
            </a:endParaRPr>
          </a:p>
          <a:p>
            <a:pPr algn="just">
              <a:defRPr/>
            </a:pPr>
            <a:r>
              <a:rPr lang="es-MX" dirty="0">
                <a:latin typeface="Century Gothic" pitchFamily="34" charset="0"/>
                <a:cs typeface="+mn-cs"/>
              </a:rPr>
              <a:t>b) Necesidad de determinar procesos, documentos en apoyo a estos procesos y la necesidad de suministrar recursos adecuados para satisfacer estos requisitos.</a:t>
            </a:r>
          </a:p>
          <a:p>
            <a:pPr algn="just">
              <a:defRPr/>
            </a:pPr>
            <a:endParaRPr lang="es-ES" dirty="0">
              <a:latin typeface="Century Gothic" pitchFamily="34" charset="0"/>
              <a:cs typeface="+mn-cs"/>
            </a:endParaRPr>
          </a:p>
          <a:p>
            <a:pPr algn="just">
              <a:defRPr/>
            </a:pPr>
            <a:r>
              <a:rPr lang="es-MX" dirty="0">
                <a:latin typeface="Century Gothic" pitchFamily="34" charset="0"/>
                <a:cs typeface="+mn-cs"/>
              </a:rPr>
              <a:t>c) Verificación, validación, monitorización, inspección y actividades de prueba específicas del producto; y los criterios de aceptación del producto.</a:t>
            </a:r>
            <a:endParaRPr lang="es-ES" dirty="0">
              <a:latin typeface="Century Gothic" pitchFamily="34" charset="0"/>
              <a:cs typeface="+mn-cs"/>
            </a:endParaRPr>
          </a:p>
          <a:p>
            <a:pPr algn="just">
              <a:defRPr/>
            </a:pPr>
            <a:r>
              <a:rPr lang="es-MX" dirty="0">
                <a:latin typeface="Century Gothic" pitchFamily="34" charset="0"/>
                <a:cs typeface="+mn-cs"/>
              </a:rPr>
              <a:t/>
            </a:r>
            <a:br>
              <a:rPr lang="es-MX" dirty="0">
                <a:latin typeface="Century Gothic" pitchFamily="34" charset="0"/>
                <a:cs typeface="+mn-cs"/>
              </a:rPr>
            </a:br>
            <a:endParaRPr lang="es-ES" dirty="0">
              <a:latin typeface="Century Gothic" pitchFamily="34" charset="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3 CuadroTexto"/>
          <p:cNvSpPr txBox="1">
            <a:spLocks noChangeArrowheads="1"/>
          </p:cNvSpPr>
          <p:nvPr/>
        </p:nvSpPr>
        <p:spPr bwMode="auto">
          <a:xfrm>
            <a:off x="755650" y="333375"/>
            <a:ext cx="7200900" cy="4800600"/>
          </a:xfrm>
          <a:prstGeom prst="rect">
            <a:avLst/>
          </a:prstGeom>
          <a:noFill/>
          <a:ln w="9525">
            <a:noFill/>
            <a:miter lim="800000"/>
            <a:headEnd/>
            <a:tailEnd/>
          </a:ln>
        </p:spPr>
        <p:txBody>
          <a:bodyPr>
            <a:spAutoFit/>
          </a:bodyPr>
          <a:lstStyle/>
          <a:p>
            <a:pPr algn="just"/>
            <a:endParaRPr lang="es-MX">
              <a:latin typeface="Century Gothic" pitchFamily="34" charset="0"/>
            </a:endParaRPr>
          </a:p>
          <a:p>
            <a:pPr algn="just"/>
            <a:r>
              <a:rPr lang="es-MX">
                <a:latin typeface="Century Gothic" pitchFamily="34" charset="0"/>
              </a:rPr>
              <a:t>d) Registros para suministrar la prueba de que lo dicho anteriormente se ha realizado de acuerdo al sistema de administración de calidad.</a:t>
            </a:r>
          </a:p>
          <a:p>
            <a:pPr algn="just"/>
            <a:endParaRPr lang="es-MX">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r>
              <a:rPr lang="es-MX"/>
              <a:t> </a:t>
            </a:r>
            <a:endParaRPr lang="es-ES"/>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r>
              <a:rPr lang="es-MX">
                <a:latin typeface="Century Gothic" pitchFamily="34" charset="0"/>
              </a:rPr>
              <a:t/>
            </a:r>
            <a:br>
              <a:rPr lang="es-MX">
                <a:latin typeface="Century Gothic" pitchFamily="34" charset="0"/>
              </a:rPr>
            </a:br>
            <a:endParaRPr lang="es-ES">
              <a:latin typeface="Century Gothic" pitchFamily="34" charset="0"/>
            </a:endParaRPr>
          </a:p>
        </p:txBody>
      </p:sp>
      <p:pic>
        <p:nvPicPr>
          <p:cNvPr id="55298" name="Picture 2"/>
          <p:cNvPicPr>
            <a:picLocks noChangeAspect="1" noChangeArrowheads="1"/>
          </p:cNvPicPr>
          <p:nvPr/>
        </p:nvPicPr>
        <p:blipFill>
          <a:blip r:embed="rId2"/>
          <a:srcRect/>
          <a:stretch>
            <a:fillRect/>
          </a:stretch>
        </p:blipFill>
        <p:spPr bwMode="auto">
          <a:xfrm>
            <a:off x="5148263" y="2708275"/>
            <a:ext cx="1763712" cy="28082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75656" y="3356992"/>
            <a:ext cx="2319355" cy="1510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09820" y="2060848"/>
            <a:ext cx="6170279" cy="24006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914400" indent="-914400" algn="ctr">
              <a:buFontTx/>
              <a:buAutoNum type="arabicPeriod"/>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TÉRMINOS Y</a:t>
            </a:r>
          </a:p>
          <a:p>
            <a:pPr marL="914400" indent="-914400"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 DEFINICIONES DE </a:t>
            </a:r>
          </a:p>
          <a:p>
            <a:pPr marL="914400" indent="-914400"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SISTEMAS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395288" y="404813"/>
            <a:ext cx="2663825" cy="2736850"/>
          </a:xfrm>
        </p:spPr>
        <p:txBody>
          <a:bodyPr/>
          <a:lstStyle/>
          <a:p>
            <a:pPr algn="just" eaLnBrk="1" hangingPunct="1">
              <a:buFont typeface="Wingdings" pitchFamily="2" charset="2"/>
              <a:buNone/>
            </a:pPr>
            <a:endParaRPr lang="es-ES" sz="1600" b="1" smtClean="0"/>
          </a:p>
          <a:p>
            <a:pPr algn="just" eaLnBrk="1" hangingPunct="1">
              <a:buFont typeface="Wingdings" pitchFamily="2" charset="2"/>
              <a:buNone/>
            </a:pPr>
            <a:r>
              <a:rPr lang="es-ES" sz="1600" smtClean="0"/>
              <a:t/>
            </a:r>
            <a:br>
              <a:rPr lang="es-ES" sz="1600" smtClean="0"/>
            </a:br>
            <a:endParaRPr lang="es-ES" sz="1600" smtClean="0"/>
          </a:p>
        </p:txBody>
      </p:sp>
      <p:sp>
        <p:nvSpPr>
          <p:cNvPr id="20482" name="Rectangle 4"/>
          <p:cNvSpPr>
            <a:spLocks noChangeArrowheads="1"/>
          </p:cNvSpPr>
          <p:nvPr/>
        </p:nvSpPr>
        <p:spPr bwMode="auto">
          <a:xfrm>
            <a:off x="250825" y="476250"/>
            <a:ext cx="3708400" cy="2062163"/>
          </a:xfrm>
          <a:prstGeom prst="rect">
            <a:avLst/>
          </a:prstGeom>
          <a:solidFill>
            <a:srgbClr val="A1D6F1"/>
          </a:solidFill>
          <a:ln w="57150">
            <a:solidFill>
              <a:srgbClr val="5BBE4E"/>
            </a:solidFill>
            <a:miter lim="800000"/>
            <a:headEnd/>
            <a:tailEnd/>
          </a:ln>
        </p:spPr>
        <p:txBody>
          <a:bodyPr>
            <a:spAutoFit/>
          </a:bodyPr>
          <a:lstStyle/>
          <a:p>
            <a:r>
              <a:rPr lang="es-ES" sz="1600" b="1">
                <a:latin typeface="Century Gothic" pitchFamily="34" charset="0"/>
              </a:rPr>
              <a:t>1.1 </a:t>
            </a:r>
            <a:r>
              <a:rPr lang="es-ES" sz="1600">
                <a:latin typeface="Century Gothic" pitchFamily="34" charset="0"/>
              </a:rPr>
              <a:t>Un </a:t>
            </a:r>
            <a:r>
              <a:rPr lang="es-ES" sz="1600" u="sng">
                <a:latin typeface="Century Gothic" pitchFamily="34" charset="0"/>
              </a:rPr>
              <a:t>sistema</a:t>
            </a:r>
            <a:r>
              <a:rPr lang="es-ES" sz="1600">
                <a:latin typeface="Century Gothic" pitchFamily="34" charset="0"/>
              </a:rPr>
              <a:t> es un conjunto de partes elementos organizadas y relacionadas que interactúan entre sí para lograr un objetivo. Los sistemas reciben (entrada) datos, energía o materia del ambiente y proveen (salida) información, energía o materia.</a:t>
            </a:r>
          </a:p>
        </p:txBody>
      </p:sp>
      <p:sp>
        <p:nvSpPr>
          <p:cNvPr id="20483" name="Rectangle 5"/>
          <p:cNvSpPr>
            <a:spLocks noChangeArrowheads="1"/>
          </p:cNvSpPr>
          <p:nvPr/>
        </p:nvSpPr>
        <p:spPr bwMode="auto">
          <a:xfrm>
            <a:off x="250825" y="2924175"/>
            <a:ext cx="3744913" cy="1797050"/>
          </a:xfrm>
          <a:prstGeom prst="rect">
            <a:avLst/>
          </a:prstGeom>
          <a:solidFill>
            <a:srgbClr val="66BDE8"/>
          </a:solidFill>
          <a:ln w="57150" algn="ctr">
            <a:solidFill>
              <a:srgbClr val="5BBE4E"/>
            </a:solidFill>
            <a:miter lim="800000"/>
            <a:headEnd/>
            <a:tailEnd/>
          </a:ln>
        </p:spPr>
        <p:txBody>
          <a:bodyPr anchor="ctr">
            <a:spAutoFit/>
          </a:bodyPr>
          <a:lstStyle/>
          <a:p>
            <a:r>
              <a:rPr lang="es-ES" b="1">
                <a:latin typeface="Century Gothic" pitchFamily="34" charset="0"/>
              </a:rPr>
              <a:t>1.2</a:t>
            </a:r>
            <a:r>
              <a:rPr lang="es-ES">
                <a:latin typeface="Century Gothic" pitchFamily="34" charset="0"/>
              </a:rPr>
              <a:t> Cada sistema existe dentro de otro más grande, por lo tanto un sistema puede estar formado por </a:t>
            </a:r>
            <a:r>
              <a:rPr lang="es-ES" u="sng">
                <a:latin typeface="Century Gothic" pitchFamily="34" charset="0"/>
              </a:rPr>
              <a:t>subsistemas</a:t>
            </a:r>
            <a:r>
              <a:rPr lang="es-ES">
                <a:latin typeface="Century Gothic" pitchFamily="34" charset="0"/>
              </a:rPr>
              <a:t> y partes, y a la vez puede ser parte de un supersistema.</a:t>
            </a:r>
          </a:p>
        </p:txBody>
      </p:sp>
      <p:sp>
        <p:nvSpPr>
          <p:cNvPr id="20484" name="Rectangle 6"/>
          <p:cNvSpPr>
            <a:spLocks noChangeArrowheads="1"/>
          </p:cNvSpPr>
          <p:nvPr/>
        </p:nvSpPr>
        <p:spPr bwMode="auto">
          <a:xfrm>
            <a:off x="250825" y="4868863"/>
            <a:ext cx="7632700" cy="1477962"/>
          </a:xfrm>
          <a:prstGeom prst="rect">
            <a:avLst/>
          </a:prstGeom>
          <a:solidFill>
            <a:srgbClr val="34A7E0"/>
          </a:solidFill>
          <a:ln w="57150" algn="ctr">
            <a:solidFill>
              <a:srgbClr val="5BBE4E"/>
            </a:solidFill>
            <a:miter lim="800000"/>
            <a:headEnd/>
            <a:tailEnd/>
          </a:ln>
        </p:spPr>
        <p:txBody>
          <a:bodyPr anchor="ctr">
            <a:spAutoFit/>
          </a:bodyPr>
          <a:lstStyle/>
          <a:p>
            <a:r>
              <a:rPr lang="es-ES" b="1">
                <a:latin typeface="Century Gothic" pitchFamily="34" charset="0"/>
              </a:rPr>
              <a:t>1.3</a:t>
            </a:r>
            <a:r>
              <a:rPr lang="es-ES">
                <a:latin typeface="Century Gothic" pitchFamily="34" charset="0"/>
              </a:rPr>
              <a:t> El </a:t>
            </a:r>
            <a:r>
              <a:rPr lang="es-ES" u="sng">
                <a:latin typeface="Century Gothic" pitchFamily="34" charset="0"/>
              </a:rPr>
              <a:t>ambiente</a:t>
            </a:r>
            <a:r>
              <a:rPr lang="es-ES">
                <a:latin typeface="Century Gothic" pitchFamily="34" charset="0"/>
              </a:rPr>
              <a:t> es el medio en externo que envuelve física o conceptualmente a un sistema. El sistema tiene interacción con el ambiente, del cual recibe entradas y al cual se le devuelven salidas. El ambiente también puede ser una amenaza para el sistema </a:t>
            </a:r>
          </a:p>
        </p:txBody>
      </p:sp>
      <p:sp>
        <p:nvSpPr>
          <p:cNvPr id="20485" name="Oval 11"/>
          <p:cNvSpPr>
            <a:spLocks noChangeArrowheads="1"/>
          </p:cNvSpPr>
          <p:nvPr/>
        </p:nvSpPr>
        <p:spPr bwMode="auto">
          <a:xfrm>
            <a:off x="4859338" y="2852738"/>
            <a:ext cx="914400" cy="914400"/>
          </a:xfrm>
          <a:prstGeom prst="ellipse">
            <a:avLst/>
          </a:prstGeom>
          <a:noFill/>
          <a:ln w="9525" algn="ctr">
            <a:noFill/>
            <a:round/>
            <a:headEnd/>
            <a:tailEnd/>
          </a:ln>
        </p:spPr>
        <p:txBody>
          <a:bodyPr wrap="none" anchor="ctr">
            <a:spAutoFit/>
          </a:bodyPr>
          <a:lstStyle/>
          <a:p>
            <a:endParaRPr lang="es-ES"/>
          </a:p>
        </p:txBody>
      </p:sp>
      <p:pic>
        <p:nvPicPr>
          <p:cNvPr id="20486" name="Picture 13" descr="Esquema gráfico general de un sistema">
            <a:hlinkClick r:id="rId3"/>
          </p:cNvPr>
          <p:cNvPicPr>
            <a:picLocks noChangeAspect="1" noChangeArrowheads="1"/>
          </p:cNvPicPr>
          <p:nvPr/>
        </p:nvPicPr>
        <p:blipFill>
          <a:blip r:embed="rId4"/>
          <a:srcRect/>
          <a:stretch>
            <a:fillRect/>
          </a:stretch>
        </p:blipFill>
        <p:spPr bwMode="auto">
          <a:xfrm>
            <a:off x="4211638" y="908050"/>
            <a:ext cx="4710112" cy="3573463"/>
          </a:xfrm>
          <a:prstGeom prst="rect">
            <a:avLst/>
          </a:prstGeom>
          <a:noFill/>
          <a:ln w="57150">
            <a:solidFill>
              <a:srgbClr val="34A7E0"/>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5650" y="652463"/>
            <a:ext cx="7704138" cy="5018087"/>
          </a:xfrm>
          <a:prstGeom prst="rect">
            <a:avLst/>
          </a:prstGeom>
          <a:noFill/>
          <a:ln w="9525">
            <a:noFill/>
            <a:miter lim="800000"/>
            <a:headEnd/>
            <a:tailEnd/>
          </a:ln>
        </p:spPr>
        <p:txBody>
          <a:bodyPr anchor="ctr">
            <a:spAutoFit/>
          </a:bodyPr>
          <a:lstStyle/>
          <a:p>
            <a:pPr algn="just">
              <a:defRPr/>
            </a:pPr>
            <a:r>
              <a:rPr lang="es-MX" sz="2000" b="1" dirty="0">
                <a:effectLst>
                  <a:outerShdw blurRad="38100" dist="38100" dir="2700000" algn="tl">
                    <a:srgbClr val="000000">
                      <a:alpha val="43137"/>
                    </a:srgbClr>
                  </a:outerShdw>
                </a:effectLst>
                <a:latin typeface="Century Gothic" pitchFamily="34" charset="0"/>
                <a:cs typeface="+mn-cs"/>
              </a:rPr>
              <a:t>1.4 SUPRASISTEMAS:</a:t>
            </a:r>
            <a:r>
              <a:rPr lang="es-MX" sz="2000" dirty="0">
                <a:effectLst>
                  <a:outerShdw blurRad="38100" dist="38100" dir="2700000" algn="tl">
                    <a:srgbClr val="000000">
                      <a:alpha val="43137"/>
                    </a:srgbClr>
                  </a:outerShdw>
                </a:effectLst>
                <a:latin typeface="Century Gothic" pitchFamily="34" charset="0"/>
                <a:cs typeface="+mn-cs"/>
              </a:rPr>
              <a:t> </a:t>
            </a:r>
          </a:p>
          <a:p>
            <a:pPr algn="just">
              <a:defRPr/>
            </a:pPr>
            <a:r>
              <a:rPr lang="es-MX" sz="2000" dirty="0">
                <a:latin typeface="Century Gothic" pitchFamily="34" charset="0"/>
                <a:cs typeface="+mn-cs"/>
              </a:rPr>
              <a:t>Un </a:t>
            </a:r>
            <a:r>
              <a:rPr lang="es-MX" sz="2000" dirty="0" err="1">
                <a:latin typeface="Century Gothic" pitchFamily="34" charset="0"/>
                <a:cs typeface="+mn-cs"/>
              </a:rPr>
              <a:t>suprasistema</a:t>
            </a:r>
            <a:r>
              <a:rPr lang="es-MX" sz="2000" dirty="0">
                <a:latin typeface="Century Gothic" pitchFamily="34" charset="0"/>
                <a:cs typeface="+mn-cs"/>
              </a:rPr>
              <a:t> o </a:t>
            </a:r>
            <a:r>
              <a:rPr lang="es-MX" sz="2000" dirty="0" err="1">
                <a:latin typeface="Century Gothic" pitchFamily="34" charset="0"/>
                <a:cs typeface="+mn-cs"/>
              </a:rPr>
              <a:t>supersistema</a:t>
            </a:r>
            <a:r>
              <a:rPr lang="es-MX" sz="2000" dirty="0">
                <a:latin typeface="Century Gothic" pitchFamily="34" charset="0"/>
                <a:cs typeface="+mn-cs"/>
              </a:rPr>
              <a:t>, es el sistema que integra a los sistemas desde el punto de vista de pertenencia. En otras palabras, es un sistema mayor que contiene sistemas menores.</a:t>
            </a:r>
            <a:endParaRPr lang="es-ES" sz="2000" dirty="0">
              <a:latin typeface="Century Gothic" pitchFamily="34" charset="0"/>
              <a:cs typeface="+mn-cs"/>
            </a:endParaRPr>
          </a:p>
          <a:p>
            <a:pPr algn="just">
              <a:buFont typeface="Wingdings" pitchFamily="2" charset="2"/>
              <a:buChar char="Ø"/>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1.5 ENTRADA:</a:t>
            </a:r>
            <a:r>
              <a:rPr lang="es-MX" sz="2000" dirty="0">
                <a:effectLst>
                  <a:outerShdw blurRad="38100" dist="38100" dir="2700000" algn="tl">
                    <a:srgbClr val="000000">
                      <a:alpha val="43137"/>
                    </a:srgbClr>
                  </a:outerShdw>
                </a:effectLst>
                <a:latin typeface="Century Gothic" pitchFamily="34" charset="0"/>
                <a:cs typeface="+mn-cs"/>
              </a:rPr>
              <a:t> </a:t>
            </a:r>
          </a:p>
          <a:p>
            <a:pPr algn="just">
              <a:defRPr/>
            </a:pPr>
            <a:r>
              <a:rPr lang="es-MX" sz="2000" dirty="0">
                <a:latin typeface="Century Gothic" pitchFamily="34" charset="0"/>
                <a:cs typeface="+mn-cs"/>
              </a:rPr>
              <a:t>Es la fuerza de arranque del sistema, que provee el material o la energía para la operación del sistema.</a:t>
            </a:r>
            <a:endParaRPr lang="es-ES" sz="2000" dirty="0">
              <a:latin typeface="Century Gothic" pitchFamily="34" charset="0"/>
              <a:cs typeface="+mn-cs"/>
            </a:endParaRPr>
          </a:p>
          <a:p>
            <a:pPr algn="just">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1.6 SALIDA:</a:t>
            </a:r>
          </a:p>
          <a:p>
            <a:pPr algn="just">
              <a:defRPr/>
            </a:pPr>
            <a:r>
              <a:rPr lang="es-MX" sz="2000" dirty="0">
                <a:latin typeface="Century Gothic" pitchFamily="34" charset="0"/>
                <a:cs typeface="+mn-cs"/>
              </a:rPr>
              <a:t>Es la finalidad para la cual se reunieron elementos y relaciones del sistema. Los resultados de un proceso son las salidas, las cuales deben ser coherentes con el objetivo del sistema. Los resultados  de los sistemas son finales, mientras que los resultados de los subsistemas son intermedios.</a:t>
            </a:r>
            <a:endParaRPr lang="es-ES" sz="2000" dirty="0">
              <a:latin typeface="Century Gothic" pitchFamily="34"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7747000" y="260350"/>
            <a:ext cx="1397000" cy="1676400"/>
          </a:xfrm>
          <a:prstGeom prst="rect">
            <a:avLst/>
          </a:prstGeom>
          <a:noFill/>
          <a:ln w="9525">
            <a:noFill/>
            <a:miter lim="800000"/>
            <a:headEnd/>
            <a:tailEnd/>
          </a:ln>
        </p:spPr>
      </p:pic>
      <p:sp>
        <p:nvSpPr>
          <p:cNvPr id="3" name="Rectangle 5"/>
          <p:cNvSpPr>
            <a:spLocks noChangeArrowheads="1"/>
          </p:cNvSpPr>
          <p:nvPr/>
        </p:nvSpPr>
        <p:spPr bwMode="auto">
          <a:xfrm>
            <a:off x="0" y="765175"/>
            <a:ext cx="7704138" cy="5324475"/>
          </a:xfrm>
          <a:prstGeom prst="rect">
            <a:avLst/>
          </a:prstGeom>
          <a:noFill/>
          <a:ln w="9525">
            <a:noFill/>
            <a:miter lim="800000"/>
            <a:headEnd/>
            <a:tailEnd/>
          </a:ln>
        </p:spPr>
        <p:txBody>
          <a:bodyPr anchor="ctr">
            <a:spAutoFit/>
          </a:bodyPr>
          <a:lstStyle/>
          <a:p>
            <a:pPr algn="just">
              <a:defRPr/>
            </a:pPr>
            <a:r>
              <a:rPr lang="es-MX" sz="2000" b="1" dirty="0">
                <a:effectLst>
                  <a:outerShdw blurRad="38100" dist="38100" dir="2700000" algn="tl">
                    <a:srgbClr val="000000">
                      <a:alpha val="43137"/>
                    </a:srgbClr>
                  </a:outerShdw>
                </a:effectLst>
                <a:latin typeface="Century Gothic" pitchFamily="34" charset="0"/>
                <a:cs typeface="+mn-cs"/>
              </a:rPr>
              <a:t>1.7 OBJETIVO</a:t>
            </a:r>
            <a:endParaRPr lang="es-MX" sz="2000" dirty="0">
              <a:effectLst>
                <a:outerShdw blurRad="38100" dist="38100" dir="2700000" algn="tl">
                  <a:srgbClr val="000000">
                    <a:alpha val="43137"/>
                  </a:srgbClr>
                </a:outerShdw>
              </a:effectLst>
              <a:latin typeface="Century Gothic" pitchFamily="34" charset="0"/>
              <a:cs typeface="+mn-cs"/>
            </a:endParaRPr>
          </a:p>
          <a:p>
            <a:pPr algn="just">
              <a:defRPr/>
            </a:pPr>
            <a:r>
              <a:rPr lang="es-MX" sz="2000" dirty="0">
                <a:latin typeface="Century Gothic" pitchFamily="34" charset="0"/>
                <a:cs typeface="+mn-cs"/>
              </a:rPr>
              <a:t>Elemento programático que identifica la finalidad hacia la cual deben dirigirse los recursos y esfuerzos para dar cumplimiento a la misión. </a:t>
            </a:r>
          </a:p>
          <a:p>
            <a:pPr algn="just">
              <a:defRPr/>
            </a:pPr>
            <a:endParaRPr lang="es-MX" sz="2000" dirty="0">
              <a:latin typeface="Century Gothic" pitchFamily="34" charset="0"/>
              <a:cs typeface="+mn-cs"/>
            </a:endParaRPr>
          </a:p>
          <a:p>
            <a:pPr algn="just">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1.8 MEDIDA DE DESEMPEÑO:</a:t>
            </a:r>
            <a:r>
              <a:rPr lang="es-MX" sz="2000" dirty="0">
                <a:effectLst>
                  <a:outerShdw blurRad="38100" dist="38100" dir="2700000" algn="tl">
                    <a:srgbClr val="000000">
                      <a:alpha val="43137"/>
                    </a:srgbClr>
                  </a:outerShdw>
                </a:effectLst>
                <a:latin typeface="Century Gothic" pitchFamily="34" charset="0"/>
                <a:cs typeface="+mn-cs"/>
              </a:rPr>
              <a:t> </a:t>
            </a:r>
          </a:p>
          <a:p>
            <a:pPr algn="just">
              <a:defRPr/>
            </a:pPr>
            <a:r>
              <a:rPr lang="es-MX" sz="2000" dirty="0">
                <a:latin typeface="Century Gothic" pitchFamily="34" charset="0"/>
                <a:cs typeface="+mn-cs"/>
              </a:rPr>
              <a:t>Mide lo que la organización considera importante y cuán bien se esté desempeñando, pero hay que tener presente que así como esta herramienta puede guiar a una organización en una dirección positiva.</a:t>
            </a:r>
          </a:p>
          <a:p>
            <a:pPr algn="just">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1.9 TOMADOR DE DECISIONES:</a:t>
            </a:r>
          </a:p>
          <a:p>
            <a:pPr algn="just">
              <a:defRPr/>
            </a:pPr>
            <a:r>
              <a:rPr lang="es-MX" sz="2000" dirty="0">
                <a:latin typeface="Century Gothic" pitchFamily="34" charset="0"/>
                <a:cs typeface="+mn-cs"/>
              </a:rPr>
              <a:t>La toma de decisiones es el proceso a través del cual es identifica una necesidad de decisión, se establecen alternativas, se analizan y se elige una de ellas, se implementa la elegida, y se evalúan los resultados.</a:t>
            </a:r>
            <a:endParaRPr lang="es-ES" sz="2000" dirty="0">
              <a:latin typeface="Century Gothic" pitchFamily="34"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663" y="1772816"/>
            <a:ext cx="8960337" cy="24006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2. TÉRMINOS Y DEFICIONES</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 RESPECTO AL ENFOQUE </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DE PROCESOS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5650" y="192088"/>
            <a:ext cx="7704138" cy="5938837"/>
          </a:xfrm>
          <a:prstGeom prst="rect">
            <a:avLst/>
          </a:prstGeom>
          <a:noFill/>
          <a:ln w="9525">
            <a:noFill/>
            <a:miter lim="800000"/>
            <a:headEnd/>
            <a:tailEnd/>
          </a:ln>
        </p:spPr>
        <p:txBody>
          <a:bodyPr anchor="ctr">
            <a:spAutoFit/>
          </a:bodyPr>
          <a:lstStyle/>
          <a:p>
            <a:pPr algn="just">
              <a:defRPr/>
            </a:pPr>
            <a:r>
              <a:rPr lang="es-MX" sz="2000" b="1" dirty="0">
                <a:effectLst>
                  <a:outerShdw blurRad="38100" dist="38100" dir="2700000" algn="tl">
                    <a:srgbClr val="000000">
                      <a:alpha val="43137"/>
                    </a:srgbClr>
                  </a:outerShdw>
                </a:effectLst>
                <a:latin typeface="Century Gothic" pitchFamily="34" charset="0"/>
                <a:cs typeface="+mn-cs"/>
              </a:rPr>
              <a:t>2.1 CADENA DE VALOR:</a:t>
            </a:r>
            <a:endParaRPr lang="es-MX" sz="2000" dirty="0">
              <a:effectLst>
                <a:outerShdw blurRad="38100" dist="38100" dir="2700000" algn="tl">
                  <a:srgbClr val="000000">
                    <a:alpha val="43137"/>
                  </a:srgbClr>
                </a:outerShdw>
              </a:effectLst>
              <a:latin typeface="Century Gothic" pitchFamily="34" charset="0"/>
              <a:cs typeface="+mn-cs"/>
            </a:endParaRPr>
          </a:p>
          <a:p>
            <a:pPr algn="just">
              <a:defRPr/>
            </a:pPr>
            <a:r>
              <a:rPr lang="es-MX" sz="2000" dirty="0">
                <a:latin typeface="Century Gothic" pitchFamily="34" charset="0"/>
                <a:cs typeface="+mn-cs"/>
              </a:rPr>
              <a:t>Modelo teórico que permite </a:t>
            </a:r>
            <a:r>
              <a:rPr lang="es-MX" sz="2000" u="sng" dirty="0">
                <a:latin typeface="Century Gothic" pitchFamily="34" charset="0"/>
                <a:cs typeface="+mn-cs"/>
              </a:rPr>
              <a:t>describir el desarrollo de las actividades de una organización </a:t>
            </a:r>
            <a:r>
              <a:rPr lang="es-MX" sz="2000" dirty="0">
                <a:latin typeface="Century Gothic" pitchFamily="34" charset="0"/>
                <a:cs typeface="+mn-cs"/>
              </a:rPr>
              <a:t>empresarial generando valor al cliente final</a:t>
            </a:r>
          </a:p>
          <a:p>
            <a:pPr algn="just">
              <a:defRPr/>
            </a:pPr>
            <a:endParaRPr lang="es-MX" sz="2000" dirty="0">
              <a:latin typeface="Century Gothic" pitchFamily="34" charset="0"/>
              <a:cs typeface="+mn-cs"/>
            </a:endParaRPr>
          </a:p>
          <a:p>
            <a:pPr algn="ctr">
              <a:defRPr/>
            </a:pPr>
            <a:r>
              <a:rPr lang="es-MX" sz="2000" b="1" dirty="0">
                <a:effectLst>
                  <a:outerShdw blurRad="38100" dist="38100" dir="2700000" algn="tl">
                    <a:srgbClr val="000000">
                      <a:alpha val="43137"/>
                    </a:srgbClr>
                  </a:outerShdw>
                </a:effectLst>
                <a:latin typeface="Century Gothic" pitchFamily="34" charset="0"/>
                <a:cs typeface="+mn-cs"/>
              </a:rPr>
              <a:t>CLASIFICACIÓN:</a:t>
            </a:r>
            <a:endParaRPr lang="es-ES" sz="2000" b="1" dirty="0">
              <a:effectLst>
                <a:outerShdw blurRad="38100" dist="38100" dir="2700000" algn="tl">
                  <a:srgbClr val="000000">
                    <a:alpha val="43137"/>
                  </a:srgbClr>
                </a:outerShdw>
              </a:effectLst>
              <a:latin typeface="Century Gothic" pitchFamily="34" charset="0"/>
              <a:cs typeface="+mn-cs"/>
            </a:endParaRPr>
          </a:p>
          <a:p>
            <a:pPr algn="just">
              <a:buFont typeface="Wingdings" pitchFamily="2" charset="2"/>
              <a:buChar char="Ø"/>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2.2 PROCESOS ESTRATÉGICOS:</a:t>
            </a:r>
            <a:endParaRPr lang="es-MX" sz="2000" dirty="0">
              <a:effectLst>
                <a:outerShdw blurRad="38100" dist="38100" dir="2700000" algn="tl">
                  <a:srgbClr val="000000">
                    <a:alpha val="43137"/>
                  </a:srgbClr>
                </a:outerShdw>
              </a:effectLst>
              <a:latin typeface="Century Gothic" pitchFamily="34" charset="0"/>
              <a:cs typeface="+mn-cs"/>
            </a:endParaRPr>
          </a:p>
          <a:p>
            <a:pPr algn="just">
              <a:defRPr/>
            </a:pPr>
            <a:r>
              <a:rPr lang="es-MX" sz="2000" dirty="0">
                <a:latin typeface="Century Gothic" pitchFamily="34" charset="0"/>
                <a:cs typeface="+mn-cs"/>
              </a:rPr>
              <a:t>Son los que permiten definir y desplegar las </a:t>
            </a:r>
            <a:r>
              <a:rPr lang="es-MX" sz="2000" u="sng" dirty="0">
                <a:latin typeface="Century Gothic" pitchFamily="34" charset="0"/>
                <a:cs typeface="+mn-cs"/>
              </a:rPr>
              <a:t>estrategias y objetivos de la organización.</a:t>
            </a:r>
            <a:r>
              <a:rPr lang="es-MX" sz="2000" dirty="0">
                <a:latin typeface="Century Gothic" pitchFamily="34" charset="0"/>
                <a:cs typeface="+mn-cs"/>
              </a:rPr>
              <a:t> Los procesos que permiten definir la estrategia son genéricos y comunes a la mayor parte de negocios.</a:t>
            </a:r>
          </a:p>
          <a:p>
            <a:pPr algn="just">
              <a:defRPr/>
            </a:pPr>
            <a:endParaRPr lang="es-ES" sz="2000" dirty="0">
              <a:latin typeface="Century Gothic" pitchFamily="34" charset="0"/>
              <a:cs typeface="+mn-cs"/>
            </a:endParaRPr>
          </a:p>
          <a:p>
            <a:pPr algn="just">
              <a:defRPr/>
            </a:pPr>
            <a:r>
              <a:rPr lang="es-MX" sz="2000" b="1" dirty="0">
                <a:effectLst>
                  <a:outerShdw blurRad="38100" dist="38100" dir="2700000" algn="tl">
                    <a:srgbClr val="000000">
                      <a:alpha val="43137"/>
                    </a:srgbClr>
                  </a:outerShdw>
                </a:effectLst>
                <a:latin typeface="Century Gothic" pitchFamily="34" charset="0"/>
                <a:cs typeface="+mn-cs"/>
              </a:rPr>
              <a:t>2.3 PROCESOS CLAVE:</a:t>
            </a:r>
          </a:p>
          <a:p>
            <a:pPr algn="just">
              <a:defRPr/>
            </a:pPr>
            <a:r>
              <a:rPr lang="es-MX" sz="2000" dirty="0">
                <a:latin typeface="Century Gothic" pitchFamily="34" charset="0"/>
                <a:cs typeface="+mn-cs"/>
              </a:rPr>
              <a:t>Son aquellos que </a:t>
            </a:r>
            <a:r>
              <a:rPr lang="es-MX" sz="2000" u="sng" dirty="0">
                <a:latin typeface="Century Gothic" pitchFamily="34" charset="0"/>
                <a:cs typeface="+mn-cs"/>
              </a:rPr>
              <a:t>añaden valor al cliente o inciden directamente en su satisfacción o insatisfacción</a:t>
            </a:r>
            <a:r>
              <a:rPr lang="es-MX" sz="2000" dirty="0">
                <a:latin typeface="Century Gothic" pitchFamily="34" charset="0"/>
                <a:cs typeface="+mn-cs"/>
              </a:rPr>
              <a:t>. Componen la cadena del valor de la organización. También pueden considerarse procesos clave aquellos que, aunque no añadan valor al cliente, consuman muchos recursos.</a:t>
            </a:r>
            <a:endParaRPr lang="es-ES" sz="2000" dirty="0">
              <a:latin typeface="Century Gothic" pitchFamily="34" charset="0"/>
              <a:cs typeface="+mn-cs"/>
            </a:endParaRPr>
          </a:p>
        </p:txBody>
      </p:sp>
    </p:spTree>
  </p:cSld>
  <p:clrMapOvr>
    <a:masterClrMapping/>
  </p:clrMapOvr>
</p:sld>
</file>

<file path=ppt/theme/theme1.xml><?xml version="1.0" encoding="utf-8"?>
<a:theme xmlns:a="http://schemas.openxmlformats.org/drawingml/2006/main" name="gaviotas">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gaviotas</Template>
  <TotalTime>406</TotalTime>
  <Words>2396</Words>
  <Application>Microsoft Office PowerPoint</Application>
  <PresentationFormat>On-screen Show (4:3)</PresentationFormat>
  <Paragraphs>264</Paragraphs>
  <Slides>38</Slides>
  <Notes>2</Notes>
  <HiddenSlides>0</HiddenSlides>
  <MMClips>0</MMClips>
  <ScaleCrop>false</ScaleCrop>
  <HeadingPairs>
    <vt:vector size="6" baseType="variant">
      <vt:variant>
        <vt:lpstr>Fonts Used</vt:lpstr>
      </vt:variant>
      <vt:variant>
        <vt:i4>6</vt:i4>
      </vt:variant>
      <vt:variant>
        <vt:lpstr>Design Template</vt:lpstr>
      </vt:variant>
      <vt:variant>
        <vt:i4>13</vt:i4>
      </vt:variant>
      <vt:variant>
        <vt:lpstr>Slide Titles</vt:lpstr>
      </vt:variant>
      <vt:variant>
        <vt:i4>38</vt:i4>
      </vt:variant>
    </vt:vector>
  </HeadingPairs>
  <TitlesOfParts>
    <vt:vector size="57" baseType="lpstr">
      <vt:lpstr>Arial</vt:lpstr>
      <vt:lpstr>Wingdings</vt:lpstr>
      <vt:lpstr>Calibri</vt:lpstr>
      <vt:lpstr>Verdana</vt:lpstr>
      <vt:lpstr>Century Gothic</vt:lpstr>
      <vt:lpstr>Times New Roman</vt:lpstr>
      <vt:lpstr>gaviotas</vt:lpstr>
      <vt:lpstr>gaviotas</vt:lpstr>
      <vt:lpstr>gaviotas</vt:lpstr>
      <vt:lpstr>gaviotas</vt:lpstr>
      <vt:lpstr>gaviotas</vt:lpstr>
      <vt:lpstr>gaviotas</vt:lpstr>
      <vt:lpstr>gaviotas</vt:lpstr>
      <vt:lpstr>gaviotas</vt:lpstr>
      <vt:lpstr>gaviotas</vt:lpstr>
      <vt:lpstr>gaviotas</vt:lpstr>
      <vt:lpstr>gaviotas</vt:lpstr>
      <vt:lpstr>gaviotas</vt:lpstr>
      <vt:lpstr>gaviotas</vt:lpstr>
      <vt:lpstr>Slide 1</vt:lpstr>
      <vt:lpstr>CONTENIDO</vt:lpstr>
      <vt:lpstr>CONTENIDO</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MODELOS DE MEJORAMIENTO DE LA CALIDAD</vt:lpstr>
      <vt:lpstr>CONCEPTOS FUNDAMENTALES DE LA EXCELENCIA</vt:lpstr>
      <vt:lpstr>Slide 20</vt:lpstr>
      <vt:lpstr>Slide 21</vt:lpstr>
      <vt:lpstr>4.1 ESTRUCTURA Y CONTENIDO DEL MODELO EFQM </vt:lpstr>
      <vt:lpstr>Slide 23</vt:lpstr>
      <vt:lpstr>4.2 PREMIO MALCOM</vt:lpstr>
      <vt:lpstr>Slide 25</vt:lpstr>
      <vt:lpstr>Slide 26</vt:lpstr>
      <vt:lpstr>4.3 PREMIO DEMING</vt:lpstr>
      <vt:lpstr>Slide 28</vt:lpstr>
      <vt:lpstr>Slide 29</vt:lpstr>
      <vt:lpstr>5.1 DESCRIPCIÓN GENERAL</vt:lpstr>
      <vt:lpstr>5.2 REQUISITOS RELACIONADOS CON EL CONTROL DE DOCUMENTOS</vt:lpstr>
      <vt:lpstr>Slide 32</vt:lpstr>
      <vt:lpstr>Slide 33</vt:lpstr>
      <vt:lpstr>Slide 34</vt:lpstr>
      <vt:lpstr>Slide 35</vt:lpstr>
      <vt:lpstr>5.3 CONTROL DE REGISTRO </vt:lpstr>
      <vt:lpstr>5.4 PROCESO DE REALIZACIÓN DEL PRODUCTO</vt:lpstr>
      <vt:lpstr>Slide 38</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Your User Name</dc:creator>
  <cp:lastModifiedBy>gt061051</cp:lastModifiedBy>
  <cp:revision>18</cp:revision>
  <dcterms:created xsi:type="dcterms:W3CDTF">2011-10-16T18:06:37Z</dcterms:created>
  <dcterms:modified xsi:type="dcterms:W3CDTF">2012-10-16T14:47:36Z</dcterms:modified>
</cp:coreProperties>
</file>