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2" r:id="rId2"/>
    <p:sldId id="283" r:id="rId3"/>
    <p:sldId id="256" r:id="rId4"/>
    <p:sldId id="257" r:id="rId5"/>
    <p:sldId id="284" r:id="rId6"/>
    <p:sldId id="286" r:id="rId7"/>
    <p:sldId id="271" r:id="rId8"/>
    <p:sldId id="287" r:id="rId9"/>
    <p:sldId id="288" r:id="rId10"/>
    <p:sldId id="259" r:id="rId11"/>
    <p:sldId id="289" r:id="rId12"/>
    <p:sldId id="290" r:id="rId13"/>
    <p:sldId id="260" r:id="rId14"/>
    <p:sldId id="297" r:id="rId15"/>
    <p:sldId id="304" r:id="rId16"/>
    <p:sldId id="302" r:id="rId17"/>
    <p:sldId id="306" r:id="rId18"/>
    <p:sldId id="307" r:id="rId19"/>
    <p:sldId id="308" r:id="rId20"/>
    <p:sldId id="309" r:id="rId21"/>
    <p:sldId id="270" r:id="rId22"/>
    <p:sldId id="261" r:id="rId23"/>
    <p:sldId id="274" r:id="rId24"/>
    <p:sldId id="310" r:id="rId25"/>
    <p:sldId id="292" r:id="rId26"/>
    <p:sldId id="266" r:id="rId27"/>
    <p:sldId id="298" r:id="rId28"/>
    <p:sldId id="293" r:id="rId29"/>
    <p:sldId id="262" r:id="rId30"/>
    <p:sldId id="276" r:id="rId31"/>
    <p:sldId id="267" r:id="rId32"/>
    <p:sldId id="277" r:id="rId33"/>
    <p:sldId id="263" r:id="rId34"/>
    <p:sldId id="301" r:id="rId35"/>
    <p:sldId id="278" r:id="rId36"/>
    <p:sldId id="280" r:id="rId37"/>
    <p:sldId id="294" r:id="rId38"/>
    <p:sldId id="264" r:id="rId39"/>
    <p:sldId id="300" r:id="rId40"/>
    <p:sldId id="281" r:id="rId41"/>
    <p:sldId id="295" r:id="rId42"/>
    <p:sldId id="265" r:id="rId43"/>
    <p:sldId id="296" r:id="rId44"/>
    <p:sldId id="269" r:id="rId45"/>
    <p:sldId id="275" r:id="rId46"/>
    <p:sldId id="303" r:id="rId47"/>
    <p:sldId id="299" r:id="rId4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D933"/>
    <a:srgbClr val="34C24F"/>
    <a:srgbClr val="37BF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34"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chart>
    <c:plotArea>
      <c:layout/>
      <c:lineChart>
        <c:grouping val="percentStacked"/>
        <c:ser>
          <c:idx val="0"/>
          <c:order val="0"/>
          <c:tx>
            <c:strRef>
              <c:f>Hoja1!$B$1</c:f>
              <c:strCache>
                <c:ptCount val="1"/>
                <c:pt idx="0">
                  <c:v>Serie 1</c:v>
                </c:pt>
              </c:strCache>
            </c:strRef>
          </c:tx>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ser>
        <c:ser>
          <c:idx val="1"/>
          <c:order val="1"/>
          <c:tx>
            <c:strRef>
              <c:f>Hoja1!$C$1</c:f>
              <c:strCache>
                <c:ptCount val="1"/>
                <c:pt idx="0">
                  <c:v>Serie 2</c:v>
                </c:pt>
              </c:strCache>
            </c:strRef>
          </c:tx>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ser>
        <c:ser>
          <c:idx val="2"/>
          <c:order val="2"/>
          <c:tx>
            <c:strRef>
              <c:f>Hoja1!$D$1</c:f>
              <c:strCache>
                <c:ptCount val="1"/>
                <c:pt idx="0">
                  <c:v>Serie 3</c:v>
                </c:pt>
              </c:strCache>
            </c:strRef>
          </c:tx>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ser>
        <c:marker val="1"/>
        <c:axId val="71611136"/>
        <c:axId val="71612672"/>
      </c:lineChart>
      <c:catAx>
        <c:axId val="71611136"/>
        <c:scaling>
          <c:orientation val="minMax"/>
        </c:scaling>
        <c:axPos val="b"/>
        <c:tickLblPos val="nextTo"/>
        <c:crossAx val="71612672"/>
        <c:crosses val="autoZero"/>
        <c:auto val="1"/>
        <c:lblAlgn val="ctr"/>
        <c:lblOffset val="100"/>
      </c:catAx>
      <c:valAx>
        <c:axId val="71612672"/>
        <c:scaling>
          <c:orientation val="minMax"/>
        </c:scaling>
        <c:axPos val="l"/>
        <c:majorGridlines/>
        <c:numFmt formatCode="0%" sourceLinked="1"/>
        <c:tickLblPos val="nextTo"/>
        <c:crossAx val="71611136"/>
        <c:crosses val="autoZero"/>
        <c:crossBetween val="between"/>
      </c:valAx>
    </c:plotArea>
    <c:legend>
      <c:legendPos val="r"/>
    </c:legend>
    <c:plotVisOnly val="1"/>
  </c:chart>
  <c:spPr>
    <a:solidFill>
      <a:schemeClr val="lt1"/>
    </a:solidFill>
    <a:ln w="55000" cap="flat" cmpd="thickThin" algn="ctr">
      <a:solidFill>
        <a:schemeClr val="accent1"/>
      </a:solidFill>
      <a:prstDash val="solid"/>
    </a:ln>
    <a:effectLst>
      <a:glow rad="228600">
        <a:schemeClr val="accent1">
          <a:satMod val="175000"/>
          <a:alpha val="40000"/>
        </a:schemeClr>
      </a:glow>
    </a:effectLst>
  </c:spPr>
  <c:txPr>
    <a:bodyPr/>
    <a:lstStyle/>
    <a:p>
      <a:pPr>
        <a:defRPr>
          <a:solidFill>
            <a:schemeClr val="dk1"/>
          </a:solidFill>
          <a:latin typeface="+mn-lt"/>
          <a:ea typeface="+mn-ea"/>
          <a:cs typeface="+mn-cs"/>
        </a:defRPr>
      </a:pPr>
      <a:endParaRPr lang="es-MX"/>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A7B8D1C-DF16-409F-A353-8EB24323B15D}" type="datetimeFigureOut">
              <a:rPr lang="es-MX" smtClean="0"/>
              <a:pPr/>
              <a:t>13/04/2012</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88791B06-F0E2-4E87-9A42-FC2A2E69274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A7B8D1C-DF16-409F-A353-8EB24323B15D}" type="datetimeFigureOut">
              <a:rPr lang="es-MX" smtClean="0"/>
              <a:pPr/>
              <a:t>13/04/2012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A7B8D1C-DF16-409F-A353-8EB24323B15D}" type="datetimeFigureOut">
              <a:rPr lang="es-MX" smtClean="0"/>
              <a:pPr/>
              <a:t>13/04/2012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8791B06-F0E2-4E87-9A42-FC2A2E69274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A7B8D1C-DF16-409F-A353-8EB24323B15D}" type="datetimeFigureOut">
              <a:rPr lang="es-MX" smtClean="0"/>
              <a:pPr/>
              <a:t>13/04/2012</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88791B06-F0E2-4E87-9A42-FC2A2E692744}"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7B8D1C-DF16-409F-A353-8EB24323B15D}" type="datetimeFigureOut">
              <a:rPr lang="es-MX" smtClean="0"/>
              <a:pPr/>
              <a:t>13/04/2012</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791B06-F0E2-4E87-9A42-FC2A2E692744}"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s.wikipedia.org/wiki/Archivo:Proyecto_de_desarrollo_-_Ciclo.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4.bp.blogspot.com/_9D0SVX3i7kE/TD-RwNbKLTI/AAAAAAAAAo0/r56yADKbc9U/s1600/pondering-300x300.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mx/imgres?imgurl=http://blog.dharmacon.net/wp-content/uploads/2012/01/clientes-1-300x262.jpg&amp;imgrefurl=http://blog.dharmacon.net/articulos/gestionando-experiencia-cliente-proyecto-10-principios-xito-parte/&amp;usg=__dA7b_pcSmXnZ7l3u_9kVn7BN-_w=&amp;h=262&amp;w=300&amp;sz=9&amp;hl=es&amp;start=33&amp;zoom=1&amp;tbnid=lmzkEyzmTx8QhM:&amp;tbnh=101&amp;tbnw=116&amp;ei=J0RaT9igHcfgtgfr1qXVDg&amp;prev=/search?q=Punto+focal+en+el+cliente&amp;start=20&amp;hl=es&amp;sa=N&amp;gbv=2&amp;tbm=isch&amp;itbs=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http://3.bp.blogspot.com/_6f-gpzvVc5g/SNzWvIsU6MI/AAAAAAAAAO4/cB0JhHXG9mQ/s200/interrogacion.gi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3.bp.blogspot.com/_6f-gpzvVc5g/SNzY8VwPgyI/AAAAAAAAAPA/LGps2oecBtg/s200/20060928225117-obreros.gi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3.bp.blogspot.com/_6f-gpzvVc5g/SNzY8VwPgyI/AAAAAAAAAPA/LGps2oecBtg/s200/20060928225117-obreros.gi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mx/imgres?imgurl=http://3.bp.blogspot.com/-GF2NYAFuRCY/TZu-7bQIHTI/AAAAAAAAAAU/iqVolcEeKcM/s748/Comunicaci%C3%B3n.jpg&amp;imgrefurl=http://untipodecomunicacion.blogspot.com/&amp;usg=__cXj7gSyw6NtWttENq17Ky-5namU=&amp;h=335&amp;w=470&amp;sz=17&amp;hl=es&amp;start=60&amp;zoom=1&amp;tbnid=5Jmi6Btvq7r3pM:&amp;tbnh=92&amp;tbnw=129&amp;ei=zk5aT6esNYygtwfe8LyFDA&amp;prev=/search?q=Comunicaci%C3%B3n:&amp;start=40&amp;hl=es&amp;sa=N&amp;gbv=2&amp;tbm=isch&amp;itbs=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3645024"/>
            <a:ext cx="8229600" cy="2941787"/>
          </a:xfrm>
        </p:spPr>
        <p:txBody>
          <a:bodyPr>
            <a:normAutofit lnSpcReduction="10000"/>
          </a:bodyPr>
          <a:lstStyle/>
          <a:p>
            <a:pPr algn="ctr">
              <a:buNone/>
            </a:pPr>
            <a:r>
              <a:rPr lang="es-MX" sz="4000" dirty="0" smtClean="0"/>
              <a:t>PLANEACIÓN DE LA CALIDAD</a:t>
            </a:r>
          </a:p>
          <a:p>
            <a:pPr algn="ctr"/>
            <a:endParaRPr lang="es-MX" dirty="0" smtClean="0"/>
          </a:p>
          <a:p>
            <a:pPr algn="ctr"/>
            <a:endParaRPr lang="es-MX" dirty="0" smtClean="0"/>
          </a:p>
          <a:p>
            <a:pPr algn="ctr">
              <a:buNone/>
            </a:pPr>
            <a:r>
              <a:rPr lang="es-MX" dirty="0" smtClean="0"/>
              <a:t>UNIDAD DE COMPETENCIA II</a:t>
            </a:r>
          </a:p>
          <a:p>
            <a:pPr algn="ctr"/>
            <a:endParaRPr lang="es-MX" dirty="0" smtClean="0"/>
          </a:p>
          <a:p>
            <a:pPr algn="ctr">
              <a:buNone/>
            </a:pPr>
            <a:r>
              <a:rPr lang="es-MX" dirty="0" smtClean="0"/>
              <a:t>EQUIPO #2</a:t>
            </a:r>
            <a:endParaRPr lang="es-MX" dirty="0"/>
          </a:p>
        </p:txBody>
      </p:sp>
      <p:pic>
        <p:nvPicPr>
          <p:cNvPr id="4" name="Picture 2" descr="http://antiguo.itson.mx/ug/images/logo_itson_grande.gif"/>
          <p:cNvPicPr>
            <a:picLocks noChangeAspect="1" noChangeArrowheads="1"/>
          </p:cNvPicPr>
          <p:nvPr/>
        </p:nvPicPr>
        <p:blipFill>
          <a:blip r:embed="rId2" cstate="print"/>
          <a:srcRect/>
          <a:stretch>
            <a:fillRect/>
          </a:stretch>
        </p:blipFill>
        <p:spPr bwMode="auto">
          <a:xfrm>
            <a:off x="899592" y="476672"/>
            <a:ext cx="2196129" cy="2664296"/>
          </a:xfrm>
          <a:prstGeom prst="rect">
            <a:avLst/>
          </a:prstGeom>
          <a:ln>
            <a:noFill/>
          </a:ln>
          <a:effectLst>
            <a:glow rad="228600">
              <a:schemeClr val="accent1">
                <a:satMod val="175000"/>
                <a:alpha val="40000"/>
              </a:schemeClr>
            </a:glow>
            <a:softEdge rad="112500"/>
          </a:effectLst>
        </p:spPr>
      </p:pic>
      <p:sp>
        <p:nvSpPr>
          <p:cNvPr id="5" name="1 Título"/>
          <p:cNvSpPr txBox="1">
            <a:spLocks/>
          </p:cNvSpPr>
          <p:nvPr/>
        </p:nvSpPr>
        <p:spPr>
          <a:xfrm>
            <a:off x="1624136" y="548680"/>
            <a:ext cx="7772400" cy="233169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9600" b="1" i="0" u="none" strike="noStrike" kern="1200" cap="none" spc="0" normalizeH="0" baseline="0" noProof="0" dirty="0" smtClean="0">
                <a:ln>
                  <a:noFill/>
                </a:ln>
                <a:solidFill>
                  <a:schemeClr val="bg2">
                    <a:lumMod val="50000"/>
                  </a:schemeClr>
                </a:solidFill>
                <a:uLnTx/>
                <a:uFillTx/>
                <a:latin typeface="Tahoma" pitchFamily="34" charset="0"/>
                <a:ea typeface="Tahoma" pitchFamily="34" charset="0"/>
                <a:cs typeface="Tahoma" pitchFamily="34" charset="0"/>
              </a:rPr>
              <a:t>ITSON </a:t>
            </a:r>
            <a:br>
              <a:rPr kumimoji="0" lang="es-MX" sz="9600" b="1" i="0" u="none" strike="noStrike" kern="1200" cap="none" spc="0" normalizeH="0" baseline="0" noProof="0" dirty="0" smtClean="0">
                <a:ln>
                  <a:noFill/>
                </a:ln>
                <a:solidFill>
                  <a:schemeClr val="bg2">
                    <a:lumMod val="50000"/>
                  </a:schemeClr>
                </a:solidFill>
                <a:uLnTx/>
                <a:uFillTx/>
                <a:latin typeface="Tahoma" pitchFamily="34" charset="0"/>
                <a:ea typeface="Tahoma" pitchFamily="34" charset="0"/>
                <a:cs typeface="Tahoma" pitchFamily="34" charset="0"/>
              </a:rPr>
            </a:br>
            <a:r>
              <a:rPr kumimoji="0" lang="es-MX" sz="2800" b="1" i="0" u="none" strike="noStrike" kern="1200" cap="none" spc="0" normalizeH="0" baseline="0" noProof="0" dirty="0" smtClean="0">
                <a:ln>
                  <a:noFill/>
                </a:ln>
                <a:solidFill>
                  <a:schemeClr val="bg2">
                    <a:lumMod val="50000"/>
                  </a:schemeClr>
                </a:solidFill>
                <a:uLnTx/>
                <a:uFillTx/>
                <a:latin typeface="Tahoma" pitchFamily="34" charset="0"/>
                <a:ea typeface="Tahoma" pitchFamily="34" charset="0"/>
                <a:cs typeface="Tahoma" pitchFamily="34" charset="0"/>
              </a:rPr>
              <a:t>CAMPUS GUAYMAS</a:t>
            </a:r>
            <a:endParaRPr kumimoji="0" lang="es-MX" sz="2800" b="1" i="0" u="none" strike="noStrike" kern="1200" cap="none" spc="0" normalizeH="0" baseline="0" noProof="0" dirty="0">
              <a:ln>
                <a:noFill/>
              </a:ln>
              <a:solidFill>
                <a:schemeClr val="bg2">
                  <a:lumMod val="50000"/>
                </a:schemeClr>
              </a:solidFill>
              <a:uLnTx/>
              <a:uFillTx/>
              <a:latin typeface="Tahoma" pitchFamily="34" charset="0"/>
              <a:ea typeface="Tahoma" pitchFamily="34" charset="0"/>
              <a:cs typeface="Tahoma"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760640"/>
          </a:xfrm>
        </p:spPr>
        <p:txBody>
          <a:bodyPr>
            <a:normAutofit/>
          </a:bodyPr>
          <a:lstStyle/>
          <a:p>
            <a:pPr>
              <a:buFont typeface="Wingdings" pitchFamily="2" charset="2"/>
              <a:buChar char="v"/>
            </a:pPr>
            <a:r>
              <a:rPr lang="es-ES" sz="2400" dirty="0" smtClean="0">
                <a:latin typeface="Tahoma" pitchFamily="34" charset="0"/>
                <a:ea typeface="Tahoma" pitchFamily="34" charset="0"/>
                <a:cs typeface="Tahoma" pitchFamily="34" charset="0"/>
              </a:rPr>
              <a:t>La Institución debe establecer, documentar, implementar y mantener un Sistema de Calidad y mejora continuamente su eficacia.</a:t>
            </a:r>
          </a:p>
          <a:p>
            <a:pPr>
              <a:buNone/>
            </a:pPr>
            <a:endParaRPr lang="es-ES" sz="2400" dirty="0" smtClean="0">
              <a:latin typeface="Tahoma" pitchFamily="34" charset="0"/>
              <a:ea typeface="Tahoma" pitchFamily="34" charset="0"/>
              <a:cs typeface="Tahoma" pitchFamily="34" charset="0"/>
            </a:endParaRPr>
          </a:p>
          <a:p>
            <a:pPr>
              <a:buFont typeface="Wingdings" pitchFamily="2" charset="2"/>
              <a:buChar char="v"/>
            </a:pPr>
            <a:r>
              <a:rPr lang="es-ES" sz="2400" dirty="0" smtClean="0">
                <a:latin typeface="Tahoma" pitchFamily="34" charset="0"/>
                <a:ea typeface="Tahoma" pitchFamily="34" charset="0"/>
                <a:cs typeface="Tahoma" pitchFamily="34" charset="0"/>
              </a:rPr>
              <a:t>Debe de identificar los procesos necesarios para el SGC, determinar su secuencia e interacción, determinar criterios y métodos para asegurar la eficacia de su operación y control, asegurar la disponibilidad de recursos e información, realizar el seguimiento, medición y análisis de ellos e implementar las acciones necesarias para obtener los resultados planificados y la mejora continua de estos procesos.</a:t>
            </a:r>
          </a:p>
          <a:p>
            <a:endParaRPr lang="es-ES" dirty="0" smtClean="0"/>
          </a:p>
        </p:txBody>
      </p:sp>
      <p:pic>
        <p:nvPicPr>
          <p:cNvPr id="4" name="Picture 3" descr="http://jenarovillamil.files.wordpress.com/2011/11/medios-internet.jpg"/>
          <p:cNvPicPr>
            <a:picLocks noChangeAspect="1" noChangeArrowheads="1"/>
          </p:cNvPicPr>
          <p:nvPr/>
        </p:nvPicPr>
        <p:blipFill>
          <a:blip r:embed="rId2" cstate="print"/>
          <a:srcRect/>
          <a:stretch>
            <a:fillRect/>
          </a:stretch>
        </p:blipFill>
        <p:spPr bwMode="auto">
          <a:xfrm>
            <a:off x="7020272" y="4769768"/>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Tree>
    <p:extLst>
      <p:ext uri="{BB962C8B-B14F-4D97-AF65-F5344CB8AC3E}">
        <p14:creationId xmlns="" xmlns:p14="http://schemas.microsoft.com/office/powerpoint/2010/main" val="354144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071389"/>
            <a:ext cx="8229600" cy="4525963"/>
          </a:xfrm>
        </p:spPr>
        <p:txBody>
          <a:bodyPr>
            <a:normAutofit/>
          </a:bodyPr>
          <a:lstStyle/>
          <a:p>
            <a:pPr marL="566928" indent="-457200">
              <a:buFont typeface="+mj-lt"/>
              <a:buAutoNum type="alphaLcParenR"/>
            </a:pPr>
            <a:r>
              <a:rPr lang="es-ES" sz="2400" dirty="0" smtClean="0"/>
              <a:t> Declaraciones documentadas de una política de calidad y de objetivos de la calidad.</a:t>
            </a:r>
          </a:p>
          <a:p>
            <a:pPr marL="566928" indent="-457200">
              <a:buFont typeface="+mj-lt"/>
              <a:buAutoNum type="alphaLcParenR"/>
            </a:pPr>
            <a:r>
              <a:rPr lang="es-ES" sz="2400" dirty="0" smtClean="0"/>
              <a:t>Un manual de calidad.</a:t>
            </a:r>
          </a:p>
          <a:p>
            <a:pPr marL="566928" indent="-457200">
              <a:buFont typeface="+mj-lt"/>
              <a:buAutoNum type="alphaLcParenR"/>
            </a:pPr>
            <a:r>
              <a:rPr lang="es-ES" sz="2400" dirty="0" smtClean="0"/>
              <a:t> Los procedimientos documentados.</a:t>
            </a:r>
          </a:p>
          <a:p>
            <a:pPr marL="566928" indent="-457200">
              <a:buFont typeface="+mj-lt"/>
              <a:buAutoNum type="alphaLcParenR"/>
            </a:pPr>
            <a:r>
              <a:rPr lang="es-ES" sz="2400" dirty="0" smtClean="0"/>
              <a:t>Los documentos necesitados por la institución para asegurarse de la eficaz planificación, operación y control de sus procesos.</a:t>
            </a:r>
          </a:p>
          <a:p>
            <a:pPr marL="566928" indent="-457200">
              <a:buFont typeface="+mj-lt"/>
              <a:buAutoNum type="alphaLcParenR"/>
            </a:pPr>
            <a:r>
              <a:rPr lang="es-ES" sz="2400" dirty="0" smtClean="0"/>
              <a:t>Los registros requeridos por la norma</a:t>
            </a:r>
          </a:p>
          <a:p>
            <a:endParaRPr lang="es-MX" dirty="0"/>
          </a:p>
        </p:txBody>
      </p:sp>
      <p:sp>
        <p:nvSpPr>
          <p:cNvPr id="3" name="2 Título"/>
          <p:cNvSpPr>
            <a:spLocks noGrp="1"/>
          </p:cNvSpPr>
          <p:nvPr>
            <p:ph type="title"/>
          </p:nvPr>
        </p:nvSpPr>
        <p:spPr>
          <a:xfrm>
            <a:off x="457200" y="274638"/>
            <a:ext cx="6779096" cy="1570186"/>
          </a:xfrm>
        </p:spPr>
        <p:txBody>
          <a:bodyPr>
            <a:normAutofit/>
          </a:bodyPr>
          <a:lstStyle/>
          <a:p>
            <a:r>
              <a:rPr lang="es-ES" sz="2800" dirty="0" smtClean="0">
                <a:solidFill>
                  <a:schemeClr val="accent1">
                    <a:lumMod val="75000"/>
                  </a:schemeClr>
                </a:solidFill>
                <a:effectLst/>
                <a:latin typeface="Tahoma" pitchFamily="34" charset="0"/>
                <a:ea typeface="Tahoma" pitchFamily="34" charset="0"/>
                <a:cs typeface="Tahoma" pitchFamily="34" charset="0"/>
              </a:rPr>
              <a:t>LA DOCUMENTACIÓN DEL SGC DEBE INCLUIR:</a:t>
            </a:r>
            <a:br>
              <a:rPr lang="es-ES" sz="2800" dirty="0" smtClean="0">
                <a:solidFill>
                  <a:schemeClr val="accent1">
                    <a:lumMod val="75000"/>
                  </a:schemeClr>
                </a:solidFill>
                <a:effectLst/>
                <a:latin typeface="Tahoma" pitchFamily="34" charset="0"/>
                <a:ea typeface="Tahoma" pitchFamily="34" charset="0"/>
                <a:cs typeface="Tahoma" pitchFamily="34" charset="0"/>
              </a:rPr>
            </a:br>
            <a:endParaRPr lang="es-MX" sz="2800" dirty="0">
              <a:solidFill>
                <a:schemeClr val="accent1">
                  <a:lumMod val="75000"/>
                </a:schemeClr>
              </a:solidFill>
              <a:effectLst/>
              <a:latin typeface="Tahoma" pitchFamily="34" charset="0"/>
              <a:ea typeface="Tahoma" pitchFamily="34" charset="0"/>
              <a:cs typeface="Tahoma" pitchFamily="34" charset="0"/>
            </a:endParaRPr>
          </a:p>
        </p:txBody>
      </p:sp>
      <p:pic>
        <p:nvPicPr>
          <p:cNvPr id="4" name="Picture 4" descr="http://www.aaag.org.mx/uploads/images/20100831-e6d12_objetivos.jpg"/>
          <p:cNvPicPr>
            <a:picLocks noChangeAspect="1" noChangeArrowheads="1"/>
          </p:cNvPicPr>
          <p:nvPr/>
        </p:nvPicPr>
        <p:blipFill>
          <a:blip r:embed="rId2" cstate="print"/>
          <a:srcRect/>
          <a:stretch>
            <a:fillRect/>
          </a:stretch>
        </p:blipFill>
        <p:spPr bwMode="auto">
          <a:xfrm>
            <a:off x="6876257" y="216024"/>
            <a:ext cx="2267744" cy="17008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3870176"/>
            <a:ext cx="8229600" cy="2079104"/>
          </a:xfrm>
        </p:spPr>
        <p:txBody>
          <a:bodyPr>
            <a:noAutofit/>
          </a:bodyPr>
          <a:lstStyle/>
          <a:p>
            <a:pPr algn="ctr"/>
            <a:r>
              <a:rPr lang="es-MX" sz="4800" dirty="0" smtClean="0">
                <a:solidFill>
                  <a:schemeClr val="accent1">
                    <a:lumMod val="75000"/>
                  </a:schemeClr>
                </a:solidFill>
                <a:effectLst/>
                <a:latin typeface="Tahoma" pitchFamily="34" charset="0"/>
                <a:ea typeface="Tahoma" pitchFamily="34" charset="0"/>
                <a:cs typeface="Tahoma" pitchFamily="34" charset="0"/>
              </a:rPr>
              <a:t>4.-DISEÑO Y DESARROLLO DE UN PROCESO</a:t>
            </a:r>
            <a:endParaRPr lang="es-MX" sz="4800" dirty="0">
              <a:solidFill>
                <a:schemeClr val="accent1">
                  <a:lumMod val="75000"/>
                </a:schemeClr>
              </a:solidFill>
              <a:effectLst/>
              <a:latin typeface="Tahoma" pitchFamily="34" charset="0"/>
              <a:ea typeface="Tahoma" pitchFamily="34" charset="0"/>
              <a:cs typeface="Tahoma" pitchFamily="34" charset="0"/>
            </a:endParaRPr>
          </a:p>
        </p:txBody>
      </p:sp>
      <p:pic>
        <p:nvPicPr>
          <p:cNvPr id="5" name="4 Imagen" descr="http://upload.wikimedia.org/wikipedia/commons/thumb/4/47/Proyecto_de_desarrollo_-_Ciclo.JPG/350px-Proyecto_de_desarrollo_-_Ciclo.JPG">
            <a:hlinkClick r:id="rId2"/>
          </p:cNvPr>
          <p:cNvPicPr/>
          <p:nvPr/>
        </p:nvPicPr>
        <p:blipFill>
          <a:blip r:embed="rId3" cstate="print"/>
          <a:srcRect/>
          <a:stretch>
            <a:fillRect/>
          </a:stretch>
        </p:blipFill>
        <p:spPr bwMode="auto">
          <a:xfrm>
            <a:off x="2699792" y="404664"/>
            <a:ext cx="4248472" cy="3240360"/>
          </a:xfrm>
          <a:prstGeom prst="ellipse">
            <a:avLst/>
          </a:prstGeom>
          <a:ln>
            <a:noFill/>
          </a:ln>
          <a:effectLst>
            <a:glow rad="228600">
              <a:schemeClr val="accent1">
                <a:satMod val="175000"/>
                <a:alpha val="40000"/>
              </a:schemeClr>
            </a:glow>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1368151"/>
          </a:xfrm>
        </p:spPr>
        <p:txBody>
          <a:bodyPr>
            <a:normAutofit fontScale="92500" lnSpcReduction="20000"/>
          </a:bodyPr>
          <a:lstStyle/>
          <a:p>
            <a:pPr>
              <a:buNone/>
            </a:pPr>
            <a:r>
              <a:rPr lang="es-ES" sz="3000" b="1" dirty="0" smtClean="0">
                <a:solidFill>
                  <a:schemeClr val="accent1">
                    <a:lumMod val="75000"/>
                  </a:schemeClr>
                </a:solidFill>
                <a:latin typeface="Tahoma" pitchFamily="34" charset="0"/>
                <a:ea typeface="Tahoma" pitchFamily="34" charset="0"/>
                <a:cs typeface="Tahoma" pitchFamily="34" charset="0"/>
              </a:rPr>
              <a:t>Definición: </a:t>
            </a:r>
            <a:r>
              <a:rPr lang="es-ES" sz="2600" dirty="0" smtClean="0">
                <a:latin typeface="Tahoma" pitchFamily="34" charset="0"/>
                <a:ea typeface="Tahoma" pitchFamily="34" charset="0"/>
                <a:cs typeface="Tahoma" pitchFamily="34" charset="0"/>
              </a:rPr>
              <a:t>Conjunto de procesos que transforman los requisitos en características especificadas o en la especificación de un producto, proceso o sistema.</a:t>
            </a:r>
            <a:br>
              <a:rPr lang="es-ES" sz="2600" dirty="0" smtClean="0">
                <a:latin typeface="Tahoma" pitchFamily="34" charset="0"/>
                <a:ea typeface="Tahoma" pitchFamily="34" charset="0"/>
                <a:cs typeface="Tahoma" pitchFamily="34" charset="0"/>
              </a:rPr>
            </a:br>
            <a:endParaRPr lang="es-MX" dirty="0">
              <a:latin typeface="Tahoma" pitchFamily="34" charset="0"/>
              <a:ea typeface="Tahoma" pitchFamily="34" charset="0"/>
              <a:cs typeface="Tahoma" pitchFamily="34" charset="0"/>
            </a:endParaRPr>
          </a:p>
        </p:txBody>
      </p:sp>
      <p:pic>
        <p:nvPicPr>
          <p:cNvPr id="6" name="Picture 2" descr="http://ideas09.eafit.edu.co/phdingenieria/D_templates_html/img/proceso.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1187624" y="1196752"/>
            <a:ext cx="7414089" cy="566124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Moderately"/>
            <a:lightRig rig="twoPt" dir="t">
              <a:rot lat="0" lon="0" rev="7200000"/>
            </a:lightRig>
          </a:scene3d>
          <a:sp3d prstMaterial="matte">
            <a:bevelT w="22860" h="12700"/>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1394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0"/>
            <a:ext cx="8229600" cy="4896544"/>
          </a:xfrm>
        </p:spPr>
        <p:txBody>
          <a:bodyPr>
            <a:normAutofit fontScale="85000" lnSpcReduction="20000"/>
          </a:bodyPr>
          <a:lstStyle/>
          <a:p>
            <a:pPr>
              <a:buNone/>
            </a:pPr>
            <a:endParaRPr lang="es-ES" sz="2800" dirty="0" smtClean="0">
              <a:latin typeface="Tahoma" pitchFamily="34" charset="0"/>
              <a:ea typeface="Tahoma" pitchFamily="34" charset="0"/>
              <a:cs typeface="Tahoma" pitchFamily="34" charset="0"/>
            </a:endParaRPr>
          </a:p>
          <a:p>
            <a:pPr>
              <a:buFont typeface="Wingdings" pitchFamily="2" charset="2"/>
              <a:buChar char="v"/>
            </a:pPr>
            <a:r>
              <a:rPr lang="es-ES" sz="2800" dirty="0" smtClean="0">
                <a:latin typeface="Tahoma" pitchFamily="34" charset="0"/>
                <a:ea typeface="Tahoma" pitchFamily="34" charset="0"/>
                <a:cs typeface="Tahoma" pitchFamily="34" charset="0"/>
              </a:rPr>
              <a:t> Los términos de proceso y desarrollo algunas veces se utilizan como sinónimos y algunas veces se utilizan para definir diferentes etapas de todo el proceso de diseño y desarrollo.</a:t>
            </a:r>
          </a:p>
          <a:p>
            <a:pPr>
              <a:buFont typeface="Wingdings" pitchFamily="2" charset="2"/>
              <a:buChar char="v"/>
            </a:pPr>
            <a:endParaRPr lang="es-ES" sz="2800" dirty="0" smtClean="0">
              <a:latin typeface="Tahoma" pitchFamily="34" charset="0"/>
              <a:ea typeface="Tahoma" pitchFamily="34" charset="0"/>
              <a:cs typeface="Tahoma" pitchFamily="34" charset="0"/>
            </a:endParaRPr>
          </a:p>
          <a:p>
            <a:pPr>
              <a:buFont typeface="Wingdings" pitchFamily="2" charset="2"/>
              <a:buChar char="v"/>
            </a:pPr>
            <a:endParaRPr lang="es-ES" sz="2800" dirty="0" smtClean="0">
              <a:latin typeface="Tahoma" pitchFamily="34" charset="0"/>
              <a:ea typeface="Tahoma" pitchFamily="34" charset="0"/>
              <a:cs typeface="Tahoma" pitchFamily="34" charset="0"/>
            </a:endParaRPr>
          </a:p>
          <a:p>
            <a:pPr>
              <a:buFont typeface="Wingdings" pitchFamily="2" charset="2"/>
              <a:buChar char="v"/>
            </a:pPr>
            <a:endParaRPr lang="es-ES" sz="2800" dirty="0" smtClean="0">
              <a:latin typeface="Tahoma" pitchFamily="34" charset="0"/>
              <a:ea typeface="Tahoma" pitchFamily="34" charset="0"/>
              <a:cs typeface="Tahoma" pitchFamily="34" charset="0"/>
            </a:endParaRPr>
          </a:p>
          <a:p>
            <a:pPr>
              <a:buFont typeface="Wingdings" pitchFamily="2" charset="2"/>
              <a:buChar char="v"/>
            </a:pPr>
            <a:endParaRPr lang="es-ES" sz="2800" dirty="0" smtClean="0">
              <a:latin typeface="Tahoma" pitchFamily="34" charset="0"/>
              <a:ea typeface="Tahoma" pitchFamily="34" charset="0"/>
              <a:cs typeface="Tahoma" pitchFamily="34" charset="0"/>
            </a:endParaRPr>
          </a:p>
          <a:p>
            <a:pPr>
              <a:buFont typeface="Wingdings" pitchFamily="2" charset="2"/>
              <a:buChar char="v"/>
            </a:pPr>
            <a:endParaRPr lang="es-ES" sz="2800" dirty="0" smtClean="0">
              <a:latin typeface="Tahoma" pitchFamily="34" charset="0"/>
              <a:ea typeface="Tahoma" pitchFamily="34" charset="0"/>
              <a:cs typeface="Tahoma" pitchFamily="34" charset="0"/>
            </a:endParaRPr>
          </a:p>
          <a:p>
            <a:pPr>
              <a:buNone/>
            </a:pPr>
            <a:endParaRPr lang="es-ES" sz="2800" dirty="0" smtClean="0">
              <a:latin typeface="Tahoma" pitchFamily="34" charset="0"/>
              <a:ea typeface="Tahoma" pitchFamily="34" charset="0"/>
              <a:cs typeface="Tahoma" pitchFamily="34" charset="0"/>
            </a:endParaRPr>
          </a:p>
          <a:p>
            <a:pPr>
              <a:buFont typeface="Wingdings" pitchFamily="2" charset="2"/>
              <a:buChar char="v"/>
            </a:pPr>
            <a:r>
              <a:rPr lang="es-ES" sz="2800" dirty="0" smtClean="0">
                <a:latin typeface="Tahoma" pitchFamily="34" charset="0"/>
                <a:ea typeface="Tahoma" pitchFamily="34" charset="0"/>
                <a:cs typeface="Tahoma" pitchFamily="34" charset="0"/>
              </a:rPr>
              <a:t> Puede aplicarse un calificativo para indicar la naturaleza de lo que se está diseñando y desarrollando (por ejemplo, diseño y desarrollo del producto, o diseño y desarrollo del proceso).</a:t>
            </a:r>
          </a:p>
          <a:p>
            <a:endParaRPr lang="es-MX" dirty="0"/>
          </a:p>
        </p:txBody>
      </p:sp>
      <p:pic>
        <p:nvPicPr>
          <p:cNvPr id="3" name="Picture 2"/>
          <p:cNvPicPr>
            <a:picLocks noChangeAspect="1" noChangeArrowheads="1"/>
          </p:cNvPicPr>
          <p:nvPr/>
        </p:nvPicPr>
        <p:blipFill>
          <a:blip r:embed="rId2" cstate="print"/>
          <a:srcRect/>
          <a:stretch>
            <a:fillRect/>
          </a:stretch>
        </p:blipFill>
        <p:spPr bwMode="auto">
          <a:xfrm>
            <a:off x="2771800" y="1844824"/>
            <a:ext cx="349375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627784" y="260648"/>
            <a:ext cx="3888432" cy="3888432"/>
          </a:xfrm>
          <a:prstGeom prst="rect">
            <a:avLst/>
          </a:prstGeom>
          <a:noFill/>
          <a:ln w="9525">
            <a:noFill/>
            <a:miter lim="800000"/>
            <a:headEnd/>
            <a:tailEnd/>
          </a:ln>
        </p:spPr>
      </p:pic>
      <p:sp>
        <p:nvSpPr>
          <p:cNvPr id="2" name="1 Título"/>
          <p:cNvSpPr>
            <a:spLocks noGrp="1"/>
          </p:cNvSpPr>
          <p:nvPr>
            <p:ph type="ctrTitle"/>
          </p:nvPr>
        </p:nvSpPr>
        <p:spPr>
          <a:xfrm>
            <a:off x="179512" y="2924944"/>
            <a:ext cx="8784976" cy="1829761"/>
          </a:xfrm>
        </p:spPr>
        <p:txBody>
          <a:bodyPr>
            <a:noAutofit/>
          </a:bodyPr>
          <a:lstStyle/>
          <a:p>
            <a:r>
              <a:rPr lang="es-ES" sz="3200" dirty="0" smtClean="0">
                <a:solidFill>
                  <a:schemeClr val="tx1"/>
                </a:solidFill>
                <a:latin typeface="Tahoma" pitchFamily="34" charset="0"/>
                <a:ea typeface="Tahoma" pitchFamily="34" charset="0"/>
                <a:cs typeface="Tahoma" pitchFamily="34" charset="0"/>
              </a:rPr>
              <a:t>5.-Selección y evaluación  </a:t>
            </a:r>
            <a:r>
              <a:rPr lang="es-ES" sz="3200" dirty="0" smtClean="0">
                <a:solidFill>
                  <a:schemeClr val="tx1"/>
                </a:solidFill>
                <a:latin typeface="Tahoma" pitchFamily="34" charset="0"/>
                <a:ea typeface="Tahoma" pitchFamily="34" charset="0"/>
                <a:cs typeface="Tahoma" pitchFamily="34" charset="0"/>
              </a:rPr>
              <a:t>de proveedores </a:t>
            </a:r>
            <a:endParaRPr lang="es-ES" sz="3200"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tretch>
            <a:fillRect/>
          </a:stretch>
        </p:blipFill>
        <p:spPr bwMode="auto">
          <a:xfrm>
            <a:off x="4648200" y="1269479"/>
            <a:ext cx="4495800" cy="3095625"/>
          </a:xfrm>
          <a:prstGeom prst="rect">
            <a:avLst/>
          </a:prstGeom>
          <a:noFill/>
          <a:ln w="9525">
            <a:noFill/>
            <a:miter lim="800000"/>
            <a:headEnd/>
            <a:tailEnd/>
          </a:ln>
        </p:spPr>
      </p:pic>
      <p:sp>
        <p:nvSpPr>
          <p:cNvPr id="3" name="2 Título"/>
          <p:cNvSpPr>
            <a:spLocks noGrp="1"/>
          </p:cNvSpPr>
          <p:nvPr>
            <p:ph type="title"/>
          </p:nvPr>
        </p:nvSpPr>
        <p:spPr>
          <a:xfrm>
            <a:off x="755576" y="557808"/>
            <a:ext cx="7776864" cy="1143000"/>
          </a:xfrm>
        </p:spPr>
        <p:txBody>
          <a:bodyPr>
            <a:noAutofit/>
          </a:bodyPr>
          <a:lstStyle/>
          <a:p>
            <a:r>
              <a:rPr lang="es-MX" sz="3200" b="0" dirty="0" smtClean="0">
                <a:solidFill>
                  <a:schemeClr val="tx1">
                    <a:lumMod val="95000"/>
                    <a:lumOff val="5000"/>
                  </a:schemeClr>
                </a:solidFill>
                <a:effectLst/>
                <a:latin typeface="Tahoma" pitchFamily="34" charset="0"/>
                <a:cs typeface="Tahoma" pitchFamily="34" charset="0"/>
              </a:rPr>
              <a:t>UN BUEN PROVEEDOR DEBE SER CAPAZ DE SUMINISTRAR:</a:t>
            </a:r>
            <a:endParaRPr lang="es-MX" sz="3200" b="0" dirty="0">
              <a:solidFill>
                <a:schemeClr val="tx1">
                  <a:lumMod val="95000"/>
                  <a:lumOff val="5000"/>
                </a:schemeClr>
              </a:solidFill>
              <a:effectLst/>
              <a:latin typeface="Tahoma" pitchFamily="34" charset="0"/>
              <a:cs typeface="Tahoma" pitchFamily="34" charset="0"/>
            </a:endParaRPr>
          </a:p>
        </p:txBody>
      </p:sp>
      <p:sp>
        <p:nvSpPr>
          <p:cNvPr id="4" name="3 Marcador de contenido"/>
          <p:cNvSpPr>
            <a:spLocks noGrp="1"/>
          </p:cNvSpPr>
          <p:nvPr>
            <p:ph idx="1"/>
          </p:nvPr>
        </p:nvSpPr>
        <p:spPr>
          <a:xfrm>
            <a:off x="179512" y="1783357"/>
            <a:ext cx="8856984" cy="4525963"/>
          </a:xfrm>
        </p:spPr>
        <p:txBody>
          <a:bodyPr>
            <a:normAutofit/>
          </a:bodyPr>
          <a:lstStyle/>
          <a:p>
            <a:r>
              <a:rPr lang="es-MX" sz="2800" dirty="0" smtClean="0">
                <a:solidFill>
                  <a:schemeClr val="tx1">
                    <a:lumMod val="95000"/>
                    <a:lumOff val="5000"/>
                  </a:schemeClr>
                </a:solidFill>
                <a:latin typeface="Tahoma" pitchFamily="34" charset="0"/>
                <a:cs typeface="Tahoma" pitchFamily="34" charset="0"/>
              </a:rPr>
              <a:t>los materiales</a:t>
            </a:r>
          </a:p>
          <a:p>
            <a:r>
              <a:rPr lang="es-MX" sz="2800" dirty="0" smtClean="0">
                <a:solidFill>
                  <a:schemeClr val="tx1">
                    <a:lumMod val="95000"/>
                    <a:lumOff val="5000"/>
                  </a:schemeClr>
                </a:solidFill>
                <a:latin typeface="Tahoma" pitchFamily="34" charset="0"/>
                <a:cs typeface="Tahoma" pitchFamily="34" charset="0"/>
              </a:rPr>
              <a:t>Equipos</a:t>
            </a:r>
          </a:p>
          <a:p>
            <a:r>
              <a:rPr lang="es-MX" sz="2800" dirty="0" smtClean="0">
                <a:solidFill>
                  <a:schemeClr val="tx1">
                    <a:lumMod val="95000"/>
                    <a:lumOff val="5000"/>
                  </a:schemeClr>
                </a:solidFill>
                <a:latin typeface="Tahoma" pitchFamily="34" charset="0"/>
                <a:cs typeface="Tahoma" pitchFamily="34" charset="0"/>
              </a:rPr>
              <a:t>Prepuestos</a:t>
            </a:r>
          </a:p>
          <a:p>
            <a:r>
              <a:rPr lang="es-MX" sz="2800" dirty="0" smtClean="0">
                <a:solidFill>
                  <a:schemeClr val="tx1">
                    <a:lumMod val="95000"/>
                    <a:lumOff val="5000"/>
                  </a:schemeClr>
                </a:solidFill>
                <a:latin typeface="Tahoma" pitchFamily="34" charset="0"/>
                <a:cs typeface="Tahoma" pitchFamily="34" charset="0"/>
              </a:rPr>
              <a:t>servicios y;</a:t>
            </a:r>
          </a:p>
          <a:p>
            <a:r>
              <a:rPr lang="es-MX" sz="2800" dirty="0" smtClean="0">
                <a:solidFill>
                  <a:schemeClr val="tx1">
                    <a:lumMod val="95000"/>
                    <a:lumOff val="5000"/>
                  </a:schemeClr>
                </a:solidFill>
                <a:latin typeface="Tahoma" pitchFamily="34" charset="0"/>
                <a:cs typeface="Tahoma" pitchFamily="34" charset="0"/>
              </a:rPr>
              <a:t> </a:t>
            </a:r>
            <a:r>
              <a:rPr lang="es-MX" sz="2800" dirty="0" smtClean="0">
                <a:solidFill>
                  <a:schemeClr val="tx1">
                    <a:lumMod val="95000"/>
                    <a:lumOff val="5000"/>
                  </a:schemeClr>
                </a:solidFill>
                <a:latin typeface="Tahoma" pitchFamily="34" charset="0"/>
                <a:cs typeface="Tahoma" pitchFamily="34" charset="0"/>
              </a:rPr>
              <a:t>otros insumos que respondan a las necesidades de la empresa </a:t>
            </a:r>
            <a:r>
              <a:rPr lang="es-MX" sz="2800" dirty="0" smtClean="0">
                <a:solidFill>
                  <a:schemeClr val="tx1">
                    <a:lumMod val="95000"/>
                    <a:lumOff val="5000"/>
                  </a:schemeClr>
                </a:solidFill>
                <a:latin typeface="Tahoma" pitchFamily="34" charset="0"/>
                <a:cs typeface="Tahoma" pitchFamily="34" charset="0"/>
              </a:rPr>
              <a:t>solicitante.</a:t>
            </a:r>
            <a:endParaRPr lang="es-MX"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567333"/>
            <a:ext cx="8229600" cy="2653755"/>
          </a:xfrm>
        </p:spPr>
        <p:txBody>
          <a:bodyPr>
            <a:normAutofit/>
          </a:bodyPr>
          <a:lstStyle/>
          <a:p>
            <a:r>
              <a:rPr lang="es-MX" sz="2800" dirty="0" smtClean="0">
                <a:latin typeface="Tahoma" pitchFamily="34" charset="0"/>
                <a:ea typeface="Tahoma" pitchFamily="34" charset="0"/>
                <a:cs typeface="Tahoma" pitchFamily="34" charset="0"/>
              </a:rPr>
              <a:t>Caracterizar los insumos necesarios que existen en el mercado con el fin seleccionar los mejores proveedores.</a:t>
            </a:r>
            <a:br>
              <a:rPr lang="es-MX" sz="2800" dirty="0" smtClean="0">
                <a:latin typeface="Tahoma" pitchFamily="34" charset="0"/>
                <a:ea typeface="Tahoma" pitchFamily="34" charset="0"/>
                <a:cs typeface="Tahoma" pitchFamily="34" charset="0"/>
              </a:rPr>
            </a:br>
            <a:endParaRPr lang="es-MX" sz="2800" dirty="0">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457200" y="922710"/>
            <a:ext cx="8229600" cy="562074"/>
          </a:xfrm>
        </p:spPr>
        <p:txBody>
          <a:bodyPr>
            <a:normAutofit fontScale="90000"/>
          </a:bodyPr>
          <a:lstStyle/>
          <a:p>
            <a:r>
              <a:rPr lang="es-MX" sz="3600" dirty="0" smtClean="0">
                <a:latin typeface="Tahoma" pitchFamily="34" charset="0"/>
                <a:ea typeface="Tahoma" pitchFamily="34" charset="0"/>
                <a:cs typeface="Tahoma" pitchFamily="34" charset="0"/>
              </a:rPr>
              <a:t>OBJETIVO GENERAL</a:t>
            </a:r>
            <a:r>
              <a:rPr lang="es-MX" dirty="0" smtClean="0"/>
              <a:t/>
            </a:r>
            <a:br>
              <a:rPr lang="es-MX" dirty="0" smtClean="0"/>
            </a:br>
            <a:endParaRPr lang="es-MX" dirty="0"/>
          </a:p>
        </p:txBody>
      </p:sp>
      <p:pic>
        <p:nvPicPr>
          <p:cNvPr id="5" name="Picture 2"/>
          <p:cNvPicPr>
            <a:picLocks noChangeAspect="1" noChangeArrowheads="1"/>
          </p:cNvPicPr>
          <p:nvPr/>
        </p:nvPicPr>
        <p:blipFill>
          <a:blip r:embed="rId2" cstate="print"/>
          <a:srcRect/>
          <a:stretch>
            <a:fillRect/>
          </a:stretch>
        </p:blipFill>
        <p:spPr bwMode="auto">
          <a:xfrm>
            <a:off x="2987824" y="2492896"/>
            <a:ext cx="4104456" cy="3765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671392" y="3573016"/>
            <a:ext cx="3645024" cy="3645024"/>
          </a:xfrm>
          <a:prstGeom prst="rect">
            <a:avLst/>
          </a:prstGeom>
          <a:ln>
            <a:noFill/>
          </a:ln>
          <a:effectLst>
            <a:softEdge rad="112500"/>
          </a:effectLst>
        </p:spPr>
      </p:pic>
      <p:sp>
        <p:nvSpPr>
          <p:cNvPr id="2" name="1 Marcador de contenido"/>
          <p:cNvSpPr>
            <a:spLocks noGrp="1"/>
          </p:cNvSpPr>
          <p:nvPr>
            <p:ph idx="1"/>
          </p:nvPr>
        </p:nvSpPr>
        <p:spPr>
          <a:xfrm>
            <a:off x="251520" y="1426773"/>
            <a:ext cx="8712968" cy="5098571"/>
          </a:xfrm>
        </p:spPr>
        <p:txBody>
          <a:bodyPr>
            <a:noAutofit/>
          </a:bodyPr>
          <a:lstStyle/>
          <a:p>
            <a:r>
              <a:rPr lang="es-MX" sz="2400" dirty="0" smtClean="0">
                <a:latin typeface="Tahoma" pitchFamily="34" charset="0"/>
                <a:ea typeface="Tahoma" pitchFamily="34" charset="0"/>
                <a:cs typeface="Tahoma" pitchFamily="34" charset="0"/>
              </a:rPr>
              <a:t>1. Identificar la ubicación geográfica del proveedor.</a:t>
            </a:r>
          </a:p>
          <a:p>
            <a:r>
              <a:rPr lang="es-MX" sz="2400" dirty="0" smtClean="0">
                <a:latin typeface="Tahoma" pitchFamily="34" charset="0"/>
                <a:ea typeface="Tahoma" pitchFamily="34" charset="0"/>
                <a:cs typeface="Tahoma" pitchFamily="34" charset="0"/>
              </a:rPr>
              <a:t>2. Identificar tipo de productos que ofrece.</a:t>
            </a:r>
          </a:p>
          <a:p>
            <a:r>
              <a:rPr lang="es-MX" sz="2400" dirty="0" smtClean="0">
                <a:latin typeface="Tahoma" pitchFamily="34" charset="0"/>
                <a:ea typeface="Tahoma" pitchFamily="34" charset="0"/>
                <a:cs typeface="Tahoma" pitchFamily="34" charset="0"/>
              </a:rPr>
              <a:t>3. Identificar sus proveedores.</a:t>
            </a:r>
          </a:p>
          <a:p>
            <a:r>
              <a:rPr lang="es-MX" sz="2400" dirty="0" smtClean="0">
                <a:latin typeface="Tahoma" pitchFamily="34" charset="0"/>
                <a:ea typeface="Tahoma" pitchFamily="34" charset="0"/>
                <a:cs typeface="Tahoma" pitchFamily="34" charset="0"/>
              </a:rPr>
              <a:t>4. Identificar los precios, disponibilidad, descuentos por volumen. </a:t>
            </a:r>
          </a:p>
          <a:p>
            <a:r>
              <a:rPr lang="es-MX" sz="2400" dirty="0" smtClean="0">
                <a:latin typeface="Tahoma" pitchFamily="34" charset="0"/>
                <a:ea typeface="Tahoma" pitchFamily="34" charset="0"/>
                <a:cs typeface="Tahoma" pitchFamily="34" charset="0"/>
              </a:rPr>
              <a:t>5. Determinar las condiciones de crédito. </a:t>
            </a:r>
          </a:p>
          <a:p>
            <a:r>
              <a:rPr lang="es-MX" sz="2400" dirty="0" smtClean="0">
                <a:latin typeface="Tahoma" pitchFamily="34" charset="0"/>
                <a:ea typeface="Tahoma" pitchFamily="34" charset="0"/>
                <a:cs typeface="Tahoma" pitchFamily="34" charset="0"/>
              </a:rPr>
              <a:t>6. Identificar la seguridad en la entrega de pedidos.</a:t>
            </a:r>
          </a:p>
          <a:p>
            <a:endParaRPr lang="es-MX" sz="2400" dirty="0">
              <a:latin typeface="Tahoma" pitchFamily="34" charset="0"/>
              <a:ea typeface="Tahoma" pitchFamily="34" charset="0"/>
              <a:cs typeface="Tahoma" pitchFamily="34" charset="0"/>
            </a:endParaRPr>
          </a:p>
        </p:txBody>
      </p:sp>
      <p:sp>
        <p:nvSpPr>
          <p:cNvPr id="3" name="2 Título"/>
          <p:cNvSpPr>
            <a:spLocks noGrp="1"/>
          </p:cNvSpPr>
          <p:nvPr>
            <p:ph type="title"/>
          </p:nvPr>
        </p:nvSpPr>
        <p:spPr>
          <a:xfrm>
            <a:off x="457200" y="629816"/>
            <a:ext cx="8229600" cy="1143000"/>
          </a:xfrm>
        </p:spPr>
        <p:txBody>
          <a:bodyPr>
            <a:noAutofit/>
          </a:bodyPr>
          <a:lstStyle/>
          <a:p>
            <a:r>
              <a:rPr lang="es-MX" sz="3200" dirty="0" smtClean="0">
                <a:latin typeface="Tahoma" pitchFamily="34" charset="0"/>
                <a:ea typeface="Tahoma" pitchFamily="34" charset="0"/>
                <a:cs typeface="Tahoma" pitchFamily="34" charset="0"/>
              </a:rPr>
              <a:t>OBJETIVOS ESPECIFICOS</a:t>
            </a:r>
            <a:br>
              <a:rPr lang="es-MX" sz="3200" dirty="0" smtClean="0">
                <a:latin typeface="Tahoma" pitchFamily="34" charset="0"/>
                <a:ea typeface="Tahoma" pitchFamily="34" charset="0"/>
                <a:cs typeface="Tahoma" pitchFamily="34" charset="0"/>
              </a:rPr>
            </a:br>
            <a:endParaRPr lang="es-MX" sz="32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4.bp.blogspot.com/_9D0SVX3i7kE/TD-RwNbKLTI/AAAAAAAAAo0/r56yADKbc9U/s1600/pondering-300x300.jpg"/>
          <p:cNvPicPr>
            <a:picLocks noChangeAspect="1" noChangeArrowheads="1"/>
          </p:cNvPicPr>
          <p:nvPr/>
        </p:nvPicPr>
        <p:blipFill>
          <a:blip r:embed="rId2" r:link="rId3" cstate="print"/>
          <a:srcRect/>
          <a:stretch>
            <a:fillRect/>
          </a:stretch>
        </p:blipFill>
        <p:spPr bwMode="auto">
          <a:xfrm>
            <a:off x="1576784" y="2522016"/>
            <a:ext cx="2851200" cy="2851200"/>
          </a:xfrm>
          <a:prstGeom prst="rect">
            <a:avLst/>
          </a:prstGeom>
          <a:ln>
            <a:noFill/>
          </a:ln>
          <a:effectLst>
            <a:softEdge rad="112500"/>
          </a:effectLst>
        </p:spPr>
      </p:pic>
      <p:pic>
        <p:nvPicPr>
          <p:cNvPr id="5" name="Picture 2" descr="http://t1.gstatic.com/images?q=tbn:ANd9GcQiwToplsvRjR7TK_ZapfHyXjVMsZUH8w8sBNAD_73qwQ0ZFLbw"/>
          <p:cNvPicPr>
            <a:picLocks noChangeAspect="1" noChangeArrowheads="1"/>
          </p:cNvPicPr>
          <p:nvPr/>
        </p:nvPicPr>
        <p:blipFill>
          <a:blip r:embed="rId4" cstate="print"/>
          <a:srcRect/>
          <a:stretch>
            <a:fillRect/>
          </a:stretch>
        </p:blipFill>
        <p:spPr bwMode="auto">
          <a:xfrm>
            <a:off x="5612813" y="908720"/>
            <a:ext cx="3711715" cy="3933056"/>
          </a:xfrm>
          <a:prstGeom prst="rect">
            <a:avLst/>
          </a:prstGeom>
          <a:noFill/>
        </p:spPr>
      </p:pic>
      <p:sp>
        <p:nvSpPr>
          <p:cNvPr id="2" name="1 Marcador de contenido"/>
          <p:cNvSpPr>
            <a:spLocks noGrp="1"/>
          </p:cNvSpPr>
          <p:nvPr>
            <p:ph idx="1"/>
          </p:nvPr>
        </p:nvSpPr>
        <p:spPr>
          <a:xfrm>
            <a:off x="179512" y="1124744"/>
            <a:ext cx="8229600" cy="5688632"/>
          </a:xfrm>
        </p:spPr>
        <p:txBody>
          <a:bodyPr>
            <a:normAutofit/>
          </a:bodyPr>
          <a:lstStyle/>
          <a:p>
            <a:r>
              <a:rPr lang="es-MX" sz="2400" dirty="0" smtClean="0">
                <a:latin typeface="Tahoma" pitchFamily="34" charset="0"/>
                <a:ea typeface="Tahoma" pitchFamily="34" charset="0"/>
                <a:cs typeface="Tahoma" pitchFamily="34" charset="0"/>
              </a:rPr>
              <a:t>7. Determinar los medios de distribución que utiliza.</a:t>
            </a:r>
          </a:p>
          <a:p>
            <a:r>
              <a:rPr lang="es-MX" sz="2400" dirty="0" smtClean="0">
                <a:latin typeface="Tahoma" pitchFamily="34" charset="0"/>
                <a:ea typeface="Tahoma" pitchFamily="34" charset="0"/>
                <a:cs typeface="Tahoma" pitchFamily="34" charset="0"/>
              </a:rPr>
              <a:t>8. Identificar el tipo de clientes que atiende.</a:t>
            </a:r>
          </a:p>
          <a:p>
            <a:r>
              <a:rPr lang="es-MX" sz="2400" dirty="0" smtClean="0">
                <a:latin typeface="Tahoma" pitchFamily="34" charset="0"/>
                <a:ea typeface="Tahoma" pitchFamily="34" charset="0"/>
                <a:cs typeface="Tahoma" pitchFamily="34" charset="0"/>
              </a:rPr>
              <a:t>9. Determinar las proyecciones del</a:t>
            </a:r>
          </a:p>
          <a:p>
            <a:pPr>
              <a:buNone/>
            </a:pPr>
            <a:r>
              <a:rPr lang="es-MX" sz="2400" dirty="0" smtClean="0">
                <a:latin typeface="Tahoma" pitchFamily="34" charset="0"/>
                <a:ea typeface="Tahoma" pitchFamily="34" charset="0"/>
                <a:cs typeface="Tahoma" pitchFamily="34" charset="0"/>
              </a:rPr>
              <a:t> proveedor en el mercado</a:t>
            </a: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r>
              <a:rPr lang="es-MX" sz="2400" dirty="0" smtClean="0">
                <a:latin typeface="Tahoma" pitchFamily="34" charset="0"/>
                <a:ea typeface="Tahoma" pitchFamily="34" charset="0"/>
                <a:cs typeface="Tahoma" pitchFamily="34" charset="0"/>
              </a:rPr>
              <a:t>Es importante porque muchos proyectos tienen dependencia extrema de la calidad, cantidad, oportunidad de recepción y costo de los insumos.</a:t>
            </a:r>
          </a:p>
          <a:p>
            <a:endParaRPr lang="es-MX" sz="2800" dirty="0" smtClean="0">
              <a:latin typeface="Tahoma" pitchFamily="34" charset="0"/>
              <a:ea typeface="Tahoma" pitchFamily="34" charset="0"/>
              <a:cs typeface="Tahoma" pitchFamily="34" charset="0"/>
            </a:endParaRPr>
          </a:p>
        </p:txBody>
      </p:sp>
      <p:sp>
        <p:nvSpPr>
          <p:cNvPr id="3" name="2 Título"/>
          <p:cNvSpPr>
            <a:spLocks noGrp="1"/>
          </p:cNvSpPr>
          <p:nvPr>
            <p:ph type="title"/>
          </p:nvPr>
        </p:nvSpPr>
        <p:spPr/>
        <p:txBody>
          <a:bodyPr>
            <a:noAutofit/>
          </a:bodyPr>
          <a:lstStyle/>
          <a:p>
            <a:r>
              <a:rPr lang="es-MX" sz="3200" dirty="0" smtClean="0">
                <a:latin typeface="Tahoma" pitchFamily="34" charset="0"/>
                <a:ea typeface="Tahoma" pitchFamily="34" charset="0"/>
                <a:cs typeface="Tahoma" pitchFamily="34" charset="0"/>
              </a:rPr>
              <a:t>OBJETIVOS ESPECIFICOS</a:t>
            </a:r>
            <a:br>
              <a:rPr lang="es-MX" sz="3200" dirty="0" smtClean="0">
                <a:latin typeface="Tahoma" pitchFamily="34" charset="0"/>
                <a:ea typeface="Tahoma" pitchFamily="34" charset="0"/>
                <a:cs typeface="Tahoma" pitchFamily="34" charset="0"/>
              </a:rPr>
            </a:br>
            <a:endParaRPr lang="es-MX"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124744"/>
            <a:ext cx="8568952" cy="5400600"/>
          </a:xfrm>
        </p:spPr>
        <p:txBody>
          <a:bodyPr>
            <a:normAutofit fontScale="92500"/>
          </a:bodyPr>
          <a:lstStyle/>
          <a:p>
            <a:pPr marL="624078" indent="-514350">
              <a:buFont typeface="+mj-lt"/>
              <a:buAutoNum type="arabicPeriod"/>
            </a:pPr>
            <a:r>
              <a:rPr lang="es-MX" sz="2600" dirty="0" smtClean="0">
                <a:latin typeface="Tahoma" pitchFamily="34" charset="0"/>
                <a:ea typeface="Tahoma" pitchFamily="34" charset="0"/>
                <a:cs typeface="Tahoma" pitchFamily="34" charset="0"/>
              </a:rPr>
              <a:t>Responsabilidad de la dirección, según ISO 9001</a:t>
            </a:r>
          </a:p>
          <a:p>
            <a:pPr marL="624078" indent="-514350">
              <a:buFont typeface="+mj-lt"/>
              <a:buAutoNum type="arabicPeriod"/>
            </a:pPr>
            <a:r>
              <a:rPr lang="es-MX" sz="2600" dirty="0" smtClean="0">
                <a:latin typeface="Tahoma" pitchFamily="34" charset="0"/>
                <a:ea typeface="Tahoma" pitchFamily="34" charset="0"/>
                <a:cs typeface="Tahoma" pitchFamily="34" charset="0"/>
              </a:rPr>
              <a:t>Determinación de recursos de un proceso.</a:t>
            </a:r>
          </a:p>
          <a:p>
            <a:pPr marL="624078" indent="-514350">
              <a:buFont typeface="+mj-lt"/>
              <a:buAutoNum type="arabicPeriod"/>
            </a:pPr>
            <a:r>
              <a:rPr lang="es-MX" sz="2600" dirty="0" smtClean="0">
                <a:latin typeface="Tahoma" pitchFamily="34" charset="0"/>
                <a:ea typeface="Tahoma" pitchFamily="34" charset="0"/>
                <a:cs typeface="Tahoma" pitchFamily="34" charset="0"/>
              </a:rPr>
              <a:t>Establecimiento y revisión de requisitos legales, organizacionales y del cliente.</a:t>
            </a:r>
          </a:p>
          <a:p>
            <a:pPr marL="624078" indent="-514350">
              <a:buFont typeface="+mj-lt"/>
              <a:buAutoNum type="arabicPeriod"/>
            </a:pPr>
            <a:r>
              <a:rPr lang="es-MX" sz="2600" dirty="0" smtClean="0">
                <a:latin typeface="Tahoma" pitchFamily="34" charset="0"/>
                <a:ea typeface="Tahoma" pitchFamily="34" charset="0"/>
                <a:cs typeface="Tahoma" pitchFamily="34" charset="0"/>
              </a:rPr>
              <a:t>Diseño y desarrollo de un proceso.</a:t>
            </a:r>
          </a:p>
          <a:p>
            <a:pPr marL="624078" indent="-514350">
              <a:buFont typeface="+mj-lt"/>
              <a:buAutoNum type="arabicPeriod"/>
            </a:pPr>
            <a:r>
              <a:rPr lang="es-MX" sz="2600" dirty="0" smtClean="0">
                <a:latin typeface="Tahoma" pitchFamily="34" charset="0"/>
                <a:ea typeface="Tahoma" pitchFamily="34" charset="0"/>
                <a:cs typeface="Tahoma" pitchFamily="34" charset="0"/>
              </a:rPr>
              <a:t>Selección y evaluación de proveedores.</a:t>
            </a:r>
          </a:p>
          <a:p>
            <a:pPr marL="624078" indent="-514350">
              <a:buFont typeface="+mj-lt"/>
              <a:buAutoNum type="arabicPeriod"/>
            </a:pPr>
            <a:r>
              <a:rPr lang="es-MX" sz="2600" dirty="0" smtClean="0">
                <a:latin typeface="Tahoma" pitchFamily="34" charset="0"/>
                <a:ea typeface="Tahoma" pitchFamily="34" charset="0"/>
                <a:cs typeface="Tahoma" pitchFamily="34" charset="0"/>
              </a:rPr>
              <a:t>Documentación y medición de indicadores de procesos.</a:t>
            </a:r>
          </a:p>
          <a:p>
            <a:pPr marL="624078" indent="-514350">
              <a:buFont typeface="+mj-lt"/>
              <a:buAutoNum type="arabicPeriod"/>
            </a:pPr>
            <a:r>
              <a:rPr lang="es-MX" sz="2600" dirty="0" smtClean="0">
                <a:latin typeface="Tahoma" pitchFamily="34" charset="0"/>
                <a:ea typeface="Tahoma" pitchFamily="34" charset="0"/>
                <a:cs typeface="Tahoma" pitchFamily="34" charset="0"/>
              </a:rPr>
              <a:t>Trazabilidad de productos.</a:t>
            </a:r>
          </a:p>
          <a:p>
            <a:pPr marL="624078" indent="-514350">
              <a:buFont typeface="+mj-lt"/>
              <a:buAutoNum type="arabicPeriod"/>
            </a:pPr>
            <a:r>
              <a:rPr lang="es-MX" sz="2600" dirty="0" smtClean="0">
                <a:latin typeface="Tahoma" pitchFamily="34" charset="0"/>
                <a:ea typeface="Tahoma" pitchFamily="34" charset="0"/>
                <a:cs typeface="Tahoma" pitchFamily="34" charset="0"/>
              </a:rPr>
              <a:t>Identificación y manejo del bien propiedad del cliente.</a:t>
            </a:r>
          </a:p>
          <a:p>
            <a:pPr marL="624078" indent="-514350">
              <a:buFont typeface="+mj-lt"/>
              <a:buAutoNum type="arabicPeriod"/>
            </a:pPr>
            <a:r>
              <a:rPr lang="es-MX" sz="2600" dirty="0" smtClean="0">
                <a:latin typeface="Tahoma" pitchFamily="34" charset="0"/>
                <a:ea typeface="Tahoma" pitchFamily="34" charset="0"/>
                <a:cs typeface="Tahoma" pitchFamily="34" charset="0"/>
              </a:rPr>
              <a:t>Control de productos no conforme.</a:t>
            </a:r>
          </a:p>
          <a:p>
            <a:pPr marL="624078" indent="-514350">
              <a:buFont typeface="+mj-lt"/>
              <a:buAutoNum type="arabicPeriod"/>
            </a:pPr>
            <a:r>
              <a:rPr lang="es-MX" sz="2600" dirty="0" smtClean="0">
                <a:latin typeface="Tahoma" pitchFamily="34" charset="0"/>
                <a:ea typeface="Tahoma" pitchFamily="34" charset="0"/>
                <a:cs typeface="Tahoma" pitchFamily="34" charset="0"/>
              </a:rPr>
              <a:t>Aspectos generales de auditoría bajo enfoque de procesos.</a:t>
            </a:r>
          </a:p>
          <a:p>
            <a:endParaRPr lang="es-MX" dirty="0"/>
          </a:p>
        </p:txBody>
      </p:sp>
      <p:sp>
        <p:nvSpPr>
          <p:cNvPr id="3" name="2 Título"/>
          <p:cNvSpPr>
            <a:spLocks noGrp="1"/>
          </p:cNvSpPr>
          <p:nvPr>
            <p:ph type="title"/>
          </p:nvPr>
        </p:nvSpPr>
        <p:spPr>
          <a:xfrm>
            <a:off x="457200" y="44624"/>
            <a:ext cx="8229600" cy="1143000"/>
          </a:xfrm>
        </p:spPr>
        <p:txBody>
          <a:bodyPr>
            <a:normAutofit/>
          </a:bodyPr>
          <a:lstStyle/>
          <a:p>
            <a:r>
              <a:rPr lang="es-MX" sz="2800" dirty="0" smtClean="0">
                <a:solidFill>
                  <a:schemeClr val="accent1">
                    <a:lumMod val="75000"/>
                  </a:schemeClr>
                </a:solidFill>
                <a:latin typeface="Tahoma" pitchFamily="34" charset="0"/>
                <a:ea typeface="Tahoma" pitchFamily="34" charset="0"/>
                <a:cs typeface="Tahoma" pitchFamily="34" charset="0"/>
              </a:rPr>
              <a:t>TEMARIO:</a:t>
            </a:r>
            <a:endParaRPr lang="es-MX" sz="2800" dirty="0">
              <a:solidFill>
                <a:schemeClr val="accent1">
                  <a:lumMod val="75000"/>
                </a:schemeClr>
              </a:solidFill>
              <a:latin typeface="Tahoma" pitchFamily="34" charset="0"/>
              <a:ea typeface="Tahoma" pitchFamily="34" charset="0"/>
              <a:cs typeface="Tahoma"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056481" y="260648"/>
            <a:ext cx="4340055" cy="3456384"/>
          </a:xfrm>
          <a:prstGeom prst="rect">
            <a:avLst/>
          </a:prstGeom>
          <a:noFill/>
          <a:ln w="9525">
            <a:noFill/>
            <a:miter lim="800000"/>
            <a:headEnd/>
            <a:tailEnd/>
          </a:ln>
        </p:spPr>
      </p:pic>
      <p:sp>
        <p:nvSpPr>
          <p:cNvPr id="2" name="1 Marcador de contenido"/>
          <p:cNvSpPr>
            <a:spLocks noGrp="1"/>
          </p:cNvSpPr>
          <p:nvPr>
            <p:ph idx="1"/>
          </p:nvPr>
        </p:nvSpPr>
        <p:spPr>
          <a:xfrm>
            <a:off x="251520" y="620688"/>
            <a:ext cx="9001000" cy="4525963"/>
          </a:xfrm>
        </p:spPr>
        <p:txBody>
          <a:bodyPr>
            <a:noAutofit/>
          </a:bodyPr>
          <a:lstStyle/>
          <a:p>
            <a:pPr>
              <a:buNone/>
            </a:pPr>
            <a:r>
              <a:rPr lang="es-MX" sz="2400" dirty="0" smtClean="0">
                <a:latin typeface="Tahoma" pitchFamily="34" charset="0"/>
                <a:cs typeface="Tahoma" pitchFamily="34" charset="0"/>
              </a:rPr>
              <a:t>   • Los productos y servicios en si</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La calidad</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Los precios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Su organización</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El apoyo técnico que ofrecen</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La responsabilidad</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Los recursos que disponen</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Sus referencias empresariales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Sus servicios de atención al cliente</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Sus procesos de aceptación de reclamos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El manejo de sus entregas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Las frecuencias de las entregas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El estado de los pedidos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La fiabilidad y facilidad de las entregas</a:t>
            </a:r>
            <a:br>
              <a:rPr lang="es-MX" sz="2400" dirty="0" smtClean="0">
                <a:latin typeface="Tahoma" pitchFamily="34" charset="0"/>
                <a:cs typeface="Tahoma" pitchFamily="34" charset="0"/>
              </a:rPr>
            </a:br>
            <a:r>
              <a:rPr lang="es-MX" sz="2400" dirty="0" smtClean="0">
                <a:latin typeface="Tahoma" pitchFamily="34" charset="0"/>
                <a:cs typeface="Tahoma" pitchFamily="34" charset="0"/>
              </a:rPr>
              <a:t>• Los costos</a:t>
            </a:r>
            <a:br>
              <a:rPr lang="es-MX" sz="2400" dirty="0" smtClean="0">
                <a:latin typeface="Tahoma" pitchFamily="34" charset="0"/>
                <a:cs typeface="Tahoma" pitchFamily="34" charset="0"/>
              </a:rPr>
            </a:br>
            <a:endParaRPr lang="es-MX" sz="2400" dirty="0">
              <a:latin typeface="Tahoma" pitchFamily="34" charset="0"/>
              <a:cs typeface="Tahoma" pitchFamily="34" charset="0"/>
            </a:endParaRPr>
          </a:p>
        </p:txBody>
      </p:sp>
      <p:sp>
        <p:nvSpPr>
          <p:cNvPr id="3" name="2 Título"/>
          <p:cNvSpPr>
            <a:spLocks noGrp="1"/>
          </p:cNvSpPr>
          <p:nvPr>
            <p:ph type="title"/>
          </p:nvPr>
        </p:nvSpPr>
        <p:spPr>
          <a:xfrm>
            <a:off x="683568" y="-99392"/>
            <a:ext cx="8928992" cy="1143000"/>
          </a:xfrm>
        </p:spPr>
        <p:txBody>
          <a:bodyPr>
            <a:noAutofit/>
          </a:bodyPr>
          <a:lstStyle/>
          <a:p>
            <a:r>
              <a:rPr lang="es-MX" sz="3200" dirty="0" smtClean="0">
                <a:latin typeface="Tahoma" pitchFamily="34" charset="0"/>
                <a:cs typeface="Tahoma" pitchFamily="34" charset="0"/>
              </a:rPr>
              <a:t>ASPECTOS A CONSIDERAR</a:t>
            </a:r>
            <a:endParaRPr lang="es-MX" sz="32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descr="Interacción de los procesos de compra, selección de proveedores y verificación de los productos comprados (inspección)"/>
          <p:cNvPicPr/>
          <p:nvPr/>
        </p:nvPicPr>
        <p:blipFill>
          <a:blip r:embed="rId2" cstate="print"/>
          <a:srcRect/>
          <a:stretch>
            <a:fillRect/>
          </a:stretch>
        </p:blipFill>
        <p:spPr bwMode="auto">
          <a:xfrm>
            <a:off x="971600" y="2564904"/>
            <a:ext cx="7809656" cy="4176464"/>
          </a:xfrm>
          <a:prstGeom prst="ellipse">
            <a:avLst/>
          </a:prstGeom>
          <a:ln w="190500" cap="rnd">
            <a:solidFill>
              <a:schemeClr val="bg2">
                <a:lumMod val="75000"/>
              </a:schemeClr>
            </a:solidFill>
            <a:prstDash val="solid"/>
          </a:ln>
          <a:effectLst>
            <a:glow rad="228600">
              <a:schemeClr val="accent1">
                <a:satMod val="175000"/>
                <a:alpha val="40000"/>
              </a:schemeClr>
            </a:glow>
            <a:outerShdw blurRad="127000" algn="bl" rotWithShape="0">
              <a:srgbClr val="000000"/>
            </a:outerShdw>
            <a:softEdge rad="317500"/>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2 Título"/>
          <p:cNvSpPr>
            <a:spLocks noGrp="1"/>
          </p:cNvSpPr>
          <p:nvPr>
            <p:ph type="title"/>
          </p:nvPr>
        </p:nvSpPr>
        <p:spPr>
          <a:xfrm>
            <a:off x="421704" y="274638"/>
            <a:ext cx="8686800" cy="1143000"/>
          </a:xfrm>
        </p:spPr>
        <p:txBody>
          <a:bodyPr>
            <a:normAutofit/>
          </a:bodyPr>
          <a:lstStyle/>
          <a:p>
            <a:r>
              <a:rPr lang="es-ES_tradnl" sz="2800" dirty="0" smtClean="0">
                <a:solidFill>
                  <a:schemeClr val="accent1">
                    <a:lumMod val="75000"/>
                  </a:schemeClr>
                </a:solidFill>
                <a:effectLst/>
                <a:latin typeface="Tahoma" pitchFamily="34" charset="0"/>
                <a:ea typeface="Tahoma" pitchFamily="34" charset="0"/>
                <a:cs typeface="Tahoma" pitchFamily="34" charset="0"/>
              </a:rPr>
              <a:t>EVALUACION DE PROVEEDORES</a:t>
            </a:r>
            <a:endParaRPr lang="es-ES" sz="2800" dirty="0">
              <a:solidFill>
                <a:schemeClr val="accent1">
                  <a:lumMod val="75000"/>
                </a:schemeClr>
              </a:solidFill>
              <a:effectLst/>
              <a:latin typeface="Tahoma" pitchFamily="34" charset="0"/>
              <a:ea typeface="Tahoma" pitchFamily="34" charset="0"/>
              <a:cs typeface="Tahoma" pitchFamily="34" charset="0"/>
            </a:endParaRPr>
          </a:p>
        </p:txBody>
      </p:sp>
      <p:sp>
        <p:nvSpPr>
          <p:cNvPr id="4" name="2 Marcador de contenido"/>
          <p:cNvSpPr>
            <a:spLocks noGrp="1"/>
          </p:cNvSpPr>
          <p:nvPr>
            <p:ph idx="1"/>
          </p:nvPr>
        </p:nvSpPr>
        <p:spPr>
          <a:xfrm>
            <a:off x="302840" y="1484784"/>
            <a:ext cx="8517632" cy="2160240"/>
          </a:xfrm>
        </p:spPr>
        <p:txBody>
          <a:bodyPr>
            <a:normAutofit/>
          </a:bodyPr>
          <a:lstStyle/>
          <a:p>
            <a:pPr>
              <a:buFont typeface="Wingdings" pitchFamily="2" charset="2"/>
              <a:buChar char="v"/>
            </a:pPr>
            <a:r>
              <a:rPr lang="es-MX" sz="2400" dirty="0" smtClean="0">
                <a:latin typeface="Tahoma" pitchFamily="34" charset="0"/>
                <a:ea typeface="Tahoma" pitchFamily="34" charset="0"/>
                <a:cs typeface="Tahoma" pitchFamily="34" charset="0"/>
              </a:rPr>
              <a:t>La evaluación de los proveedores es uno de los requisitos peor asimilados por las organizaciones que implantan ISO 9001:2000. </a:t>
            </a:r>
            <a:endParaRPr lang="es-MX" sz="2400"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64655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507288" cy="1143000"/>
          </a:xfrm>
        </p:spPr>
        <p:txBody>
          <a:bodyPr>
            <a:normAutofit/>
          </a:bodyPr>
          <a:lstStyle/>
          <a:p>
            <a:r>
              <a:rPr lang="es-MX" sz="2800" dirty="0" smtClean="0">
                <a:solidFill>
                  <a:schemeClr val="accent1">
                    <a:lumMod val="75000"/>
                  </a:schemeClr>
                </a:solidFill>
                <a:effectLst/>
                <a:latin typeface="Tahoma" pitchFamily="34" charset="0"/>
                <a:ea typeface="Tahoma" pitchFamily="34" charset="0"/>
                <a:cs typeface="Tahoma" pitchFamily="34" charset="0"/>
              </a:rPr>
              <a:t>EVALUACION DE PROVEEDORES</a:t>
            </a:r>
            <a:endParaRPr lang="es-MX" sz="2800" dirty="0">
              <a:solidFill>
                <a:schemeClr val="accent1">
                  <a:lumMod val="75000"/>
                </a:schemeClr>
              </a:solidFill>
              <a:effectLst/>
              <a:latin typeface="Tahoma" pitchFamily="34" charset="0"/>
              <a:ea typeface="Tahoma" pitchFamily="34" charset="0"/>
              <a:cs typeface="Tahoma" pitchFamily="34" charset="0"/>
            </a:endParaRPr>
          </a:p>
        </p:txBody>
      </p:sp>
      <p:sp>
        <p:nvSpPr>
          <p:cNvPr id="4" name="3 Rectángulo"/>
          <p:cNvSpPr/>
          <p:nvPr/>
        </p:nvSpPr>
        <p:spPr>
          <a:xfrm>
            <a:off x="467544" y="1628800"/>
            <a:ext cx="8352928" cy="2308324"/>
          </a:xfrm>
          <a:prstGeom prst="rect">
            <a:avLst/>
          </a:prstGeom>
        </p:spPr>
        <p:txBody>
          <a:bodyPr wrap="square">
            <a:spAutoFit/>
          </a:bodyPr>
          <a:lstStyle/>
          <a:p>
            <a:r>
              <a:rPr lang="es-MX" sz="2400" dirty="0" smtClean="0">
                <a:latin typeface="Tahoma" pitchFamily="34" charset="0"/>
                <a:ea typeface="Tahoma" pitchFamily="34" charset="0"/>
                <a:cs typeface="Tahoma" pitchFamily="34" charset="0"/>
              </a:rPr>
              <a:t>Es habitual que la traducción de este requisito se plasme en el mantenimiento de registros papel, llamados “Evaluación de proveedores” o algo similar, donde cada cierto tiempo ponemos nota a los proveedores basándonos en los criterios más variopintos, registros que a nadie interesan (salvo al auditor), y que no se utilizan.</a:t>
            </a:r>
          </a:p>
        </p:txBody>
      </p:sp>
      <p:pic>
        <p:nvPicPr>
          <p:cNvPr id="7" name="Picture 2" descr="http://t0.gstatic.com/images?q=tbn:ANd9GcQnDhHif0Rc9U-EhzEIvhrOBw6FVU_br8E0HEbX0v6w-EWNLzunomsY5g">
            <a:hlinkClick r:id="rId2"/>
          </p:cNvPr>
          <p:cNvPicPr>
            <a:picLocks noChangeAspect="1" noChangeArrowheads="1"/>
          </p:cNvPicPr>
          <p:nvPr/>
        </p:nvPicPr>
        <p:blipFill>
          <a:blip r:embed="rId3" cstate="print"/>
          <a:srcRect/>
          <a:stretch>
            <a:fillRect/>
          </a:stretch>
        </p:blipFill>
        <p:spPr bwMode="auto">
          <a:xfrm>
            <a:off x="3707904" y="4077072"/>
            <a:ext cx="2894580" cy="2520280"/>
          </a:xfrm>
          <a:prstGeom prst="rect">
            <a:avLst/>
          </a:prstGeom>
          <a:ln>
            <a:noFill/>
          </a:ln>
          <a:effectLst>
            <a:glow rad="228600">
              <a:schemeClr val="accent1">
                <a:satMod val="175000"/>
                <a:alpha val="40000"/>
              </a:schemeClr>
            </a:glow>
            <a:softEdge rad="112500"/>
          </a:effectLst>
        </p:spPr>
      </p:pic>
    </p:spTree>
    <p:extLst>
      <p:ext uri="{BB962C8B-B14F-4D97-AF65-F5344CB8AC3E}">
        <p14:creationId xmlns="" xmlns:p14="http://schemas.microsoft.com/office/powerpoint/2010/main" val="2952852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99792" y="2060848"/>
            <a:ext cx="3810000" cy="2857500"/>
          </a:xfrm>
          <a:prstGeom prst="rect">
            <a:avLst/>
          </a:prstGeom>
          <a:noFill/>
          <a:ln w="9525">
            <a:noFill/>
            <a:miter lim="800000"/>
            <a:headEnd/>
            <a:tailEnd/>
          </a:ln>
        </p:spPr>
      </p:pic>
      <p:sp>
        <p:nvSpPr>
          <p:cNvPr id="3" name="2 Marcador de contenido"/>
          <p:cNvSpPr>
            <a:spLocks noGrp="1"/>
          </p:cNvSpPr>
          <p:nvPr>
            <p:ph idx="1"/>
          </p:nvPr>
        </p:nvSpPr>
        <p:spPr>
          <a:xfrm>
            <a:off x="611560" y="620689"/>
            <a:ext cx="8136904" cy="1800199"/>
          </a:xfrm>
        </p:spPr>
        <p:txBody>
          <a:bodyPr>
            <a:noAutofit/>
          </a:bodyPr>
          <a:lstStyle/>
          <a:p>
            <a:pPr>
              <a:buNone/>
            </a:pPr>
            <a:r>
              <a:rPr lang="es-MX" sz="2400" dirty="0" smtClean="0">
                <a:latin typeface="Tahoma" pitchFamily="34" charset="0"/>
                <a:ea typeface="Tahoma" pitchFamily="34" charset="0"/>
                <a:cs typeface="Tahoma" pitchFamily="34" charset="0"/>
              </a:rPr>
              <a:t>Lo que la Norma nos pide es que montemos algún sistema de evaluación de los proveedores que nos permita saber en qué medida cumplen nuestros requisitos, en lo que respecta a la calidad en 2 ámbitos:</a:t>
            </a:r>
          </a:p>
          <a:p>
            <a:pPr>
              <a:buNone/>
            </a:pPr>
            <a:r>
              <a:rPr lang="es-MX" sz="2400" dirty="0" smtClean="0">
                <a:latin typeface="Tahoma" pitchFamily="34" charset="0"/>
                <a:ea typeface="Tahoma" pitchFamily="34" charset="0"/>
                <a:cs typeface="Tahoma" pitchFamily="34" charset="0"/>
              </a:rPr>
              <a:t> </a:t>
            </a:r>
          </a:p>
          <a:p>
            <a:pPr lvl="0"/>
            <a:endParaRPr lang="es-MX" sz="2400" dirty="0" smtClean="0">
              <a:latin typeface="Tahoma" pitchFamily="34" charset="0"/>
              <a:ea typeface="Tahoma" pitchFamily="34" charset="0"/>
              <a:cs typeface="Tahoma" pitchFamily="34" charset="0"/>
            </a:endParaRPr>
          </a:p>
          <a:p>
            <a:pPr lvl="0">
              <a:buNone/>
            </a:pPr>
            <a:endParaRPr lang="es-MX" sz="2400" dirty="0" smtClean="0">
              <a:latin typeface="Tahoma" pitchFamily="34" charset="0"/>
              <a:ea typeface="Tahoma" pitchFamily="34" charset="0"/>
              <a:cs typeface="Tahoma" pitchFamily="34" charset="0"/>
            </a:endParaRPr>
          </a:p>
          <a:p>
            <a:pPr lvl="0">
              <a:buNone/>
            </a:pPr>
            <a:endParaRPr lang="es-MX" sz="2400" dirty="0" smtClean="0">
              <a:latin typeface="Tahoma" pitchFamily="34" charset="0"/>
              <a:ea typeface="Tahoma" pitchFamily="34" charset="0"/>
              <a:cs typeface="Tahoma" pitchFamily="34" charset="0"/>
            </a:endParaRPr>
          </a:p>
          <a:p>
            <a:pPr lvl="0">
              <a:buNone/>
            </a:pPr>
            <a:endParaRPr lang="es-MX" sz="2400" dirty="0" smtClean="0">
              <a:latin typeface="Tahoma" pitchFamily="34" charset="0"/>
              <a:ea typeface="Tahoma" pitchFamily="34" charset="0"/>
              <a:cs typeface="Tahoma" pitchFamily="34" charset="0"/>
            </a:endParaRPr>
          </a:p>
          <a:p>
            <a:pPr lvl="0">
              <a:buNone/>
            </a:pPr>
            <a:endParaRPr lang="es-MX" sz="2400" dirty="0" smtClean="0">
              <a:latin typeface="Tahoma" pitchFamily="34" charset="0"/>
              <a:ea typeface="Tahoma" pitchFamily="34" charset="0"/>
              <a:cs typeface="Tahoma" pitchFamily="34" charset="0"/>
            </a:endParaRPr>
          </a:p>
          <a:p>
            <a:pPr lvl="0"/>
            <a:r>
              <a:rPr lang="es-MX" sz="2400" dirty="0" smtClean="0">
                <a:latin typeface="Tahoma" pitchFamily="34" charset="0"/>
                <a:ea typeface="Tahoma" pitchFamily="34" charset="0"/>
                <a:cs typeface="Tahoma" pitchFamily="34" charset="0"/>
              </a:rPr>
              <a:t>Evaluación del plazo de entrega (el servicio).</a:t>
            </a:r>
          </a:p>
          <a:p>
            <a:pPr lvl="0"/>
            <a:r>
              <a:rPr lang="es-MX" sz="2400" dirty="0" smtClean="0">
                <a:latin typeface="Tahoma" pitchFamily="34" charset="0"/>
                <a:ea typeface="Tahoma" pitchFamily="34" charset="0"/>
                <a:cs typeface="Tahoma" pitchFamily="34" charset="0"/>
              </a:rPr>
              <a:t>Evaluación de la “calidad” del producto (el producto en si).</a:t>
            </a:r>
            <a:endParaRPr lang="es-MX"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descr="Selección, evaluación y reevaluación"/>
          <p:cNvPicPr/>
          <p:nvPr/>
        </p:nvPicPr>
        <p:blipFill>
          <a:blip r:embed="rId2" cstate="print"/>
          <a:srcRect/>
          <a:stretch>
            <a:fillRect/>
          </a:stretch>
        </p:blipFill>
        <p:spPr bwMode="auto">
          <a:xfrm>
            <a:off x="936104" y="260648"/>
            <a:ext cx="7524328" cy="6120680"/>
          </a:xfrm>
          <a:prstGeom prst="roundRect">
            <a:avLst>
              <a:gd name="adj" fmla="val 16667"/>
            </a:avLst>
          </a:prstGeom>
          <a:ln>
            <a:solidFill>
              <a:schemeClr val="bg2">
                <a:lumMod val="75000"/>
              </a:schemeClr>
            </a:solidFill>
          </a:ln>
          <a:effectLst>
            <a:glow rad="228600">
              <a:schemeClr val="accent1">
                <a:satMod val="175000"/>
                <a:alpha val="40000"/>
              </a:schemeClr>
            </a:glow>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2 Título"/>
          <p:cNvSpPr>
            <a:spLocks noGrp="1"/>
          </p:cNvSpPr>
          <p:nvPr>
            <p:ph type="title"/>
          </p:nvPr>
        </p:nvSpPr>
        <p:spPr>
          <a:xfrm rot="16200000">
            <a:off x="-2835696" y="2727175"/>
            <a:ext cx="6597353" cy="1143000"/>
          </a:xfrm>
        </p:spPr>
        <p:txBody>
          <a:bodyPr>
            <a:noAutofit/>
          </a:bodyPr>
          <a:lstStyle/>
          <a:p>
            <a:r>
              <a:rPr lang="es-MX" sz="2400"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PROCESO DE SELECCIÓN Y EVALUACIÓN</a:t>
            </a:r>
            <a:endParaRPr lang="es-MX" sz="2400"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444980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068960"/>
            <a:ext cx="8229600" cy="2664296"/>
          </a:xfrm>
        </p:spPr>
        <p:txBody>
          <a:bodyPr>
            <a:noAutofit/>
          </a:bodyPr>
          <a:lstStyle/>
          <a:p>
            <a:pPr algn="ctr"/>
            <a:r>
              <a:rPr lang="es-MX" sz="4800" dirty="0" smtClean="0">
                <a:solidFill>
                  <a:schemeClr val="accent1">
                    <a:lumMod val="75000"/>
                  </a:schemeClr>
                </a:solidFill>
                <a:effectLst/>
                <a:latin typeface="Tahoma" pitchFamily="34" charset="0"/>
                <a:ea typeface="Tahoma" pitchFamily="34" charset="0"/>
                <a:cs typeface="Tahoma" pitchFamily="34" charset="0"/>
              </a:rPr>
              <a:t>6.- DOCUMENTACION Y MEDICION DE INDICADORES DE PROCESOS</a:t>
            </a:r>
            <a:endParaRPr lang="es-MX" sz="4800" dirty="0">
              <a:solidFill>
                <a:schemeClr val="accent1">
                  <a:lumMod val="75000"/>
                </a:schemeClr>
              </a:solidFill>
              <a:effectLst/>
              <a:latin typeface="Tahoma" pitchFamily="34" charset="0"/>
              <a:ea typeface="Tahoma" pitchFamily="34" charset="0"/>
              <a:cs typeface="Tahoma" pitchFamily="34" charset="0"/>
            </a:endParaRPr>
          </a:p>
        </p:txBody>
      </p:sp>
      <p:pic>
        <p:nvPicPr>
          <p:cNvPr id="1026" name="BLOGGER_PHOTO_ID_5250301998592516690" descr="1"/>
          <p:cNvPicPr>
            <a:picLocks noChangeAspect="1" noChangeArrowheads="1"/>
          </p:cNvPicPr>
          <p:nvPr/>
        </p:nvPicPr>
        <p:blipFill>
          <a:blip r:embed="rId2" cstate="print"/>
          <a:srcRect/>
          <a:stretch>
            <a:fillRect/>
          </a:stretch>
        </p:blipFill>
        <p:spPr bwMode="auto">
          <a:xfrm>
            <a:off x="2915815" y="260648"/>
            <a:ext cx="3273091" cy="2520280"/>
          </a:xfrm>
          <a:prstGeom prst="rect">
            <a:avLst/>
          </a:prstGeom>
          <a:ln>
            <a:noFill/>
          </a:ln>
          <a:effectLst>
            <a:softEdge rad="112500"/>
          </a:effectLst>
          <a:scene3d>
            <a:camera prst="obliqueTopLeft"/>
            <a:lightRig rig="threePt" dir="t"/>
          </a:scene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tmingenieros.com/es/img/ingenieria_cicl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2808312"/>
            <a:ext cx="5065523" cy="3717032"/>
          </a:xfrm>
          <a:prstGeom prst="ellipse">
            <a:avLst/>
          </a:prstGeom>
          <a:ln>
            <a:solidFill>
              <a:srgbClr val="34C24F"/>
            </a:solidFill>
          </a:ln>
          <a:effectLst>
            <a:glow rad="228600">
              <a:srgbClr val="1DD933">
                <a:alpha val="40000"/>
              </a:srgbClr>
            </a:glow>
            <a:softEdge rad="112500"/>
          </a:effectLst>
          <a:extLst>
            <a:ext uri="{909E8E84-426E-40DD-AFC4-6F175D3DCCD1}">
              <a14:hiddenFill xmlns="" xmlns:a14="http://schemas.microsoft.com/office/drawing/2010/main">
                <a:solidFill>
                  <a:srgbClr val="FFFFFF"/>
                </a:solidFill>
              </a14:hiddenFill>
            </a:ext>
          </a:extLst>
        </p:spPr>
      </p:pic>
      <p:sp>
        <p:nvSpPr>
          <p:cNvPr id="3" name="2 Marcador de contenido"/>
          <p:cNvSpPr>
            <a:spLocks noGrp="1"/>
          </p:cNvSpPr>
          <p:nvPr>
            <p:ph idx="1"/>
          </p:nvPr>
        </p:nvSpPr>
        <p:spPr>
          <a:xfrm>
            <a:off x="539552" y="1340768"/>
            <a:ext cx="8424936" cy="1828800"/>
          </a:xfrm>
        </p:spPr>
        <p:txBody>
          <a:bodyPr>
            <a:normAutofit/>
          </a:bodyPr>
          <a:lstStyle/>
          <a:p>
            <a:r>
              <a:rPr lang="es-MX" sz="2400" dirty="0" smtClean="0">
                <a:latin typeface="Tahoma" pitchFamily="34" charset="0"/>
                <a:ea typeface="Tahoma" pitchFamily="34" charset="0"/>
                <a:cs typeface="Tahoma" pitchFamily="34" charset="0"/>
              </a:rPr>
              <a:t>Los indicadores son variables que intentan medir u objetivar en forma cuantitativa o cualitativa, sucesos colectivos para así, poder respaldar acciones, políticas, evaluar logros y metas. </a:t>
            </a:r>
            <a:endParaRPr lang="es-MX" sz="2400" dirty="0">
              <a:latin typeface="Tahoma" pitchFamily="34" charset="0"/>
              <a:ea typeface="Tahoma" pitchFamily="34" charset="0"/>
              <a:cs typeface="Tahoma" pitchFamily="34" charset="0"/>
            </a:endParaRPr>
          </a:p>
        </p:txBody>
      </p:sp>
      <p:sp>
        <p:nvSpPr>
          <p:cNvPr id="2" name="1 Título"/>
          <p:cNvSpPr>
            <a:spLocks noGrp="1"/>
          </p:cNvSpPr>
          <p:nvPr>
            <p:ph type="title"/>
          </p:nvPr>
        </p:nvSpPr>
        <p:spPr/>
        <p:txBody>
          <a:bodyPr>
            <a:normAutofit/>
          </a:bodyPr>
          <a:lstStyle/>
          <a:p>
            <a:r>
              <a:rPr lang="es-MX" sz="2800" dirty="0" smtClean="0">
                <a:solidFill>
                  <a:schemeClr val="bg2">
                    <a:lumMod val="25000"/>
                  </a:schemeClr>
                </a:solidFill>
                <a:effectLst/>
                <a:latin typeface="Tahoma" pitchFamily="34" charset="0"/>
                <a:ea typeface="Tahoma" pitchFamily="34" charset="0"/>
                <a:cs typeface="Tahoma" pitchFamily="34" charset="0"/>
              </a:rPr>
              <a:t>DOCUMENTACION Y MEDICION DE INDICADORES DE PROCESOS</a:t>
            </a:r>
            <a:endParaRPr lang="es-MX" sz="2800" dirty="0">
              <a:solidFill>
                <a:schemeClr val="bg2">
                  <a:lumMod val="25000"/>
                </a:schemeClr>
              </a:solidFill>
              <a:effectLst/>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032360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2800" dirty="0" smtClean="0">
                <a:solidFill>
                  <a:schemeClr val="accent1">
                    <a:lumMod val="75000"/>
                  </a:schemeClr>
                </a:solidFill>
                <a:effectLst/>
                <a:latin typeface="Tahoma" pitchFamily="34" charset="0"/>
                <a:ea typeface="Tahoma" pitchFamily="34" charset="0"/>
                <a:cs typeface="Tahoma" pitchFamily="34" charset="0"/>
              </a:rPr>
              <a:t>Objetivo de usar indicadores: </a:t>
            </a:r>
            <a:br>
              <a:rPr lang="es-MX" sz="2800" dirty="0" smtClean="0">
                <a:solidFill>
                  <a:schemeClr val="accent1">
                    <a:lumMod val="75000"/>
                  </a:schemeClr>
                </a:solidFill>
                <a:effectLst/>
                <a:latin typeface="Tahoma" pitchFamily="34" charset="0"/>
                <a:ea typeface="Tahoma" pitchFamily="34" charset="0"/>
                <a:cs typeface="Tahoma" pitchFamily="34" charset="0"/>
              </a:rPr>
            </a:br>
            <a:endParaRPr lang="es-MX" sz="2800" dirty="0">
              <a:solidFill>
                <a:schemeClr val="accent1">
                  <a:lumMod val="75000"/>
                </a:schemeClr>
              </a:solidFill>
              <a:effectLst/>
            </a:endParaRPr>
          </a:p>
        </p:txBody>
      </p:sp>
      <p:sp>
        <p:nvSpPr>
          <p:cNvPr id="4" name="3 Rectángulo"/>
          <p:cNvSpPr/>
          <p:nvPr/>
        </p:nvSpPr>
        <p:spPr>
          <a:xfrm>
            <a:off x="755576" y="1340768"/>
            <a:ext cx="6696744" cy="1938992"/>
          </a:xfrm>
          <a:prstGeom prst="rect">
            <a:avLst/>
          </a:prstGeom>
        </p:spPr>
        <p:txBody>
          <a:bodyPr wrap="square">
            <a:spAutoFit/>
          </a:bodyPr>
          <a:lstStyle/>
          <a:p>
            <a:pPr>
              <a:buFont typeface="Wingdings" pitchFamily="2" charset="2"/>
              <a:buChar char="v"/>
            </a:pPr>
            <a:r>
              <a:rPr lang="es-MX" sz="2400" dirty="0" smtClean="0">
                <a:solidFill>
                  <a:schemeClr val="accent1">
                    <a:lumMod val="75000"/>
                  </a:schemeClr>
                </a:solidFill>
                <a:latin typeface="Tahoma" pitchFamily="34" charset="0"/>
                <a:ea typeface="Tahoma" pitchFamily="34" charset="0"/>
                <a:cs typeface="Tahoma" pitchFamily="34" charset="0"/>
              </a:rPr>
              <a:t> </a:t>
            </a:r>
            <a:r>
              <a:rPr lang="es-MX" sz="2400" dirty="0" smtClean="0">
                <a:solidFill>
                  <a:schemeClr val="tx1">
                    <a:lumMod val="95000"/>
                    <a:lumOff val="5000"/>
                  </a:schemeClr>
                </a:solidFill>
                <a:latin typeface="Tahoma" pitchFamily="34" charset="0"/>
                <a:ea typeface="Tahoma" pitchFamily="34" charset="0"/>
                <a:cs typeface="Tahoma" pitchFamily="34" charset="0"/>
              </a:rPr>
              <a:t>Detectar situaciones problemáticas .</a:t>
            </a:r>
          </a:p>
          <a:p>
            <a:endParaRPr lang="es-MX" sz="2400" dirty="0" smtClean="0">
              <a:latin typeface="Tahoma" pitchFamily="34" charset="0"/>
              <a:ea typeface="Tahoma" pitchFamily="34" charset="0"/>
              <a:cs typeface="Tahoma" pitchFamily="34" charset="0"/>
            </a:endParaRPr>
          </a:p>
          <a:p>
            <a:pPr>
              <a:buFont typeface="Wingdings" pitchFamily="2" charset="2"/>
              <a:buChar char="v"/>
            </a:pPr>
            <a:r>
              <a:rPr lang="es-MX" sz="2400" dirty="0" smtClean="0">
                <a:solidFill>
                  <a:schemeClr val="bg2">
                    <a:lumMod val="25000"/>
                  </a:schemeClr>
                </a:solidFill>
                <a:latin typeface="Tahoma" pitchFamily="34" charset="0"/>
                <a:ea typeface="Tahoma" pitchFamily="34" charset="0"/>
                <a:cs typeface="Tahoma" pitchFamily="34" charset="0"/>
              </a:rPr>
              <a:t> </a:t>
            </a:r>
            <a:r>
              <a:rPr lang="es-MX" sz="2400" dirty="0" smtClean="0">
                <a:solidFill>
                  <a:schemeClr val="tx1">
                    <a:lumMod val="95000"/>
                    <a:lumOff val="5000"/>
                  </a:schemeClr>
                </a:solidFill>
                <a:latin typeface="Tahoma" pitchFamily="34" charset="0"/>
                <a:ea typeface="Tahoma" pitchFamily="34" charset="0"/>
                <a:cs typeface="Tahoma" pitchFamily="34" charset="0"/>
              </a:rPr>
              <a:t>Incorporar ciclos de mejoría.</a:t>
            </a:r>
          </a:p>
          <a:p>
            <a:endParaRPr lang="es-MX" sz="2400" dirty="0" smtClean="0">
              <a:latin typeface="Tahoma" pitchFamily="34" charset="0"/>
              <a:ea typeface="Tahoma" pitchFamily="34" charset="0"/>
              <a:cs typeface="Tahoma" pitchFamily="34" charset="0"/>
            </a:endParaRPr>
          </a:p>
          <a:p>
            <a:pPr>
              <a:buFont typeface="Wingdings" pitchFamily="2" charset="2"/>
              <a:buChar char="v"/>
            </a:pPr>
            <a:r>
              <a:rPr lang="es-MX" sz="2400" dirty="0" smtClean="0">
                <a:solidFill>
                  <a:schemeClr val="bg2">
                    <a:lumMod val="25000"/>
                  </a:schemeClr>
                </a:solidFill>
                <a:latin typeface="Tahoma" pitchFamily="34" charset="0"/>
                <a:ea typeface="Tahoma" pitchFamily="34" charset="0"/>
                <a:cs typeface="Tahoma" pitchFamily="34" charset="0"/>
              </a:rPr>
              <a:t> </a:t>
            </a:r>
            <a:r>
              <a:rPr lang="es-MX" sz="2400" dirty="0" smtClean="0">
                <a:solidFill>
                  <a:schemeClr val="tx1">
                    <a:lumMod val="95000"/>
                    <a:lumOff val="5000"/>
                  </a:schemeClr>
                </a:solidFill>
                <a:latin typeface="Tahoma" pitchFamily="34" charset="0"/>
                <a:ea typeface="Tahoma" pitchFamily="34" charset="0"/>
                <a:cs typeface="Tahoma" pitchFamily="34" charset="0"/>
              </a:rPr>
              <a:t>Comparaciones internas y en el tiempo </a:t>
            </a:r>
            <a:endParaRPr lang="es-MX" sz="2400" dirty="0">
              <a:solidFill>
                <a:schemeClr val="tx1">
                  <a:lumMod val="95000"/>
                  <a:lumOff val="5000"/>
                </a:schemeClr>
              </a:solidFill>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203849" y="3248981"/>
            <a:ext cx="4464496" cy="3348371"/>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3717032"/>
            <a:ext cx="8229600" cy="1143000"/>
          </a:xfrm>
        </p:spPr>
        <p:txBody>
          <a:bodyPr>
            <a:noAutofit/>
          </a:bodyPr>
          <a:lstStyle/>
          <a:p>
            <a:pPr algn="ctr"/>
            <a:r>
              <a:rPr lang="es-MX" sz="4800" dirty="0" smtClean="0">
                <a:solidFill>
                  <a:schemeClr val="bg2">
                    <a:lumMod val="25000"/>
                  </a:schemeClr>
                </a:solidFill>
                <a:effectLst/>
                <a:latin typeface="Tahoma" pitchFamily="34" charset="0"/>
                <a:ea typeface="Tahoma" pitchFamily="34" charset="0"/>
                <a:cs typeface="Tahoma" pitchFamily="34" charset="0"/>
              </a:rPr>
              <a:t>7.- TRAZABILIDAD DE PRODUCTOS</a:t>
            </a:r>
            <a:endParaRPr lang="es-MX" sz="4800" dirty="0">
              <a:solidFill>
                <a:schemeClr val="bg2">
                  <a:lumMod val="25000"/>
                </a:schemeClr>
              </a:solidFill>
              <a:effectLst/>
              <a:latin typeface="Tahoma" pitchFamily="34" charset="0"/>
              <a:ea typeface="Tahoma" pitchFamily="34" charset="0"/>
              <a:cs typeface="Tahoma" pitchFamily="34" charset="0"/>
            </a:endParaRPr>
          </a:p>
        </p:txBody>
      </p:sp>
      <p:pic>
        <p:nvPicPr>
          <p:cNvPr id="5" name="Picture 2" descr="http://psaludables.files.wordpress.com/2011/04/empresas.jpg"/>
          <p:cNvPicPr>
            <a:picLocks noChangeAspect="1" noChangeArrowheads="1"/>
          </p:cNvPicPr>
          <p:nvPr/>
        </p:nvPicPr>
        <p:blipFill>
          <a:blip r:embed="rId2" cstate="print"/>
          <a:srcRect/>
          <a:stretch>
            <a:fillRect/>
          </a:stretch>
        </p:blipFill>
        <p:spPr bwMode="auto">
          <a:xfrm>
            <a:off x="1912774" y="216024"/>
            <a:ext cx="4927484" cy="3284984"/>
          </a:xfrm>
          <a:prstGeom prst="ellipse">
            <a:avLst/>
          </a:prstGeom>
          <a:ln>
            <a:noFill/>
          </a:ln>
          <a:effectLst>
            <a:glow rad="63500">
              <a:schemeClr val="accent1">
                <a:satMod val="175000"/>
                <a:alpha val="40000"/>
              </a:schemeClr>
            </a:glow>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712968" cy="2880320"/>
          </a:xfrm>
        </p:spPr>
        <p:txBody>
          <a:bodyPr>
            <a:normAutofit/>
          </a:bodyPr>
          <a:lstStyle/>
          <a:p>
            <a:pPr>
              <a:buFont typeface="Wingdings" pitchFamily="2" charset="2"/>
              <a:buChar char="v"/>
            </a:pPr>
            <a:r>
              <a:rPr lang="es-ES" sz="2400" dirty="0">
                <a:latin typeface="Tahoma" pitchFamily="34" charset="0"/>
                <a:ea typeface="Tahoma" pitchFamily="34" charset="0"/>
                <a:cs typeface="Tahoma" pitchFamily="34" charset="0"/>
              </a:rPr>
              <a:t>Trazabilidad es la habilidad de trazar o dejar huella de los movimientos y  procesos por los que pasa un determinado producto principalmente destinado al consumo humano, aunque la trazabilidad es también muy aplicable al manejo logístico de almacenes, inventarios, procesos de producción de cualquier  producto.</a:t>
            </a:r>
          </a:p>
          <a:p>
            <a:endParaRPr lang="es-MX" dirty="0"/>
          </a:p>
        </p:txBody>
      </p:sp>
      <p:sp>
        <p:nvSpPr>
          <p:cNvPr id="2" name="1 Título"/>
          <p:cNvSpPr>
            <a:spLocks noGrp="1"/>
          </p:cNvSpPr>
          <p:nvPr>
            <p:ph type="title"/>
          </p:nvPr>
        </p:nvSpPr>
        <p:spPr>
          <a:xfrm>
            <a:off x="395536" y="0"/>
            <a:ext cx="8229600" cy="1143000"/>
          </a:xfrm>
        </p:spPr>
        <p:txBody>
          <a:bodyPr>
            <a:normAutofit/>
          </a:bodyPr>
          <a:lstStyle/>
          <a:p>
            <a:r>
              <a:rPr lang="es-MX" sz="2800" dirty="0" smtClean="0">
                <a:solidFill>
                  <a:schemeClr val="bg2">
                    <a:lumMod val="25000"/>
                  </a:schemeClr>
                </a:solidFill>
                <a:effectLst/>
                <a:latin typeface="Tahoma" pitchFamily="34" charset="0"/>
                <a:ea typeface="Tahoma" pitchFamily="34" charset="0"/>
                <a:cs typeface="Tahoma" pitchFamily="34" charset="0"/>
              </a:rPr>
              <a:t>TRAZABILIDAD DE PRODUCTOS</a:t>
            </a:r>
            <a:endParaRPr lang="es-MX" sz="2800" dirty="0">
              <a:solidFill>
                <a:schemeClr val="bg2">
                  <a:lumMod val="25000"/>
                </a:schemeClr>
              </a:solidFill>
              <a:effectLst/>
              <a:latin typeface="Tahoma" pitchFamily="34" charset="0"/>
              <a:ea typeface="Tahoma" pitchFamily="34" charset="0"/>
              <a:cs typeface="Tahoma" pitchFamily="34" charset="0"/>
            </a:endParaRPr>
          </a:p>
        </p:txBody>
      </p:sp>
      <p:sp>
        <p:nvSpPr>
          <p:cNvPr id="4" name="3 Rectángulo"/>
          <p:cNvSpPr/>
          <p:nvPr/>
        </p:nvSpPr>
        <p:spPr>
          <a:xfrm>
            <a:off x="4283968" y="2924944"/>
            <a:ext cx="4680520" cy="4154984"/>
          </a:xfrm>
          <a:prstGeom prst="rect">
            <a:avLst/>
          </a:prstGeom>
        </p:spPr>
        <p:txBody>
          <a:bodyPr wrap="square">
            <a:spAutoFit/>
          </a:bodyPr>
          <a:lstStyle/>
          <a:p>
            <a:pPr algn="ctr">
              <a:buNone/>
            </a:pPr>
            <a:r>
              <a:rPr lang="es-ES" sz="2400" b="1" u="sng" dirty="0">
                <a:effectLst>
                  <a:outerShdw blurRad="38100" dist="38100" dir="2700000" algn="tl">
                    <a:srgbClr val="000000">
                      <a:alpha val="43137"/>
                    </a:srgbClr>
                  </a:outerShdw>
                </a:effectLst>
                <a:latin typeface="Tahoma" pitchFamily="34" charset="0"/>
                <a:ea typeface="Tahoma" pitchFamily="34" charset="0"/>
                <a:cs typeface="Tahoma" pitchFamily="34" charset="0"/>
              </a:rPr>
              <a:t>COMPONENTES DE LA TRAZABILIDAD</a:t>
            </a:r>
            <a:endParaRPr lang="es-MX" sz="2400" b="1" u="sng"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s-MX" sz="2400" dirty="0">
                <a:latin typeface="Tahoma" pitchFamily="34" charset="0"/>
                <a:ea typeface="Tahoma" pitchFamily="34" charset="0"/>
                <a:cs typeface="Tahoma" pitchFamily="34" charset="0"/>
              </a:rPr>
              <a:t>Los dispositivos de identificación (Estándares) </a:t>
            </a:r>
          </a:p>
          <a:p>
            <a:pPr lvl="0"/>
            <a:r>
              <a:rPr lang="es-MX" sz="2400" dirty="0">
                <a:latin typeface="Tahoma" pitchFamily="34" charset="0"/>
                <a:ea typeface="Tahoma" pitchFamily="34" charset="0"/>
                <a:cs typeface="Tahoma" pitchFamily="34" charset="0"/>
              </a:rPr>
              <a:t>Operadores que generan bases de datos. </a:t>
            </a:r>
          </a:p>
          <a:p>
            <a:pPr lvl="0"/>
            <a:r>
              <a:rPr lang="es-MX" sz="2400" dirty="0">
                <a:latin typeface="Tahoma" pitchFamily="34" charset="0"/>
                <a:ea typeface="Tahoma" pitchFamily="34" charset="0"/>
                <a:cs typeface="Tahoma" pitchFamily="34" charset="0"/>
              </a:rPr>
              <a:t>Administradores que llevan adelante y auditan el sistema  </a:t>
            </a:r>
          </a:p>
          <a:p>
            <a:pPr lvl="0"/>
            <a:r>
              <a:rPr lang="es-MX" sz="2400" dirty="0">
                <a:latin typeface="Tahoma" pitchFamily="34" charset="0"/>
                <a:ea typeface="Tahoma" pitchFamily="34" charset="0"/>
                <a:cs typeface="Tahoma" pitchFamily="34" charset="0"/>
              </a:rPr>
              <a:t>Empresas u organismos que certifican el sistema. </a:t>
            </a:r>
          </a:p>
          <a:p>
            <a:pPr>
              <a:buNone/>
            </a:pPr>
            <a:r>
              <a:rPr lang="es-MX" sz="2400" dirty="0" smtClean="0"/>
              <a:t> </a:t>
            </a:r>
          </a:p>
        </p:txBody>
      </p:sp>
      <p:pic>
        <p:nvPicPr>
          <p:cNvPr id="5" name="Picture 2" descr="http://1.bp.blogspot.com/-iCiOUIfy1b0/TZ4q7_U_NRI/AAAAAAAAAE0/ltcmhVB2G1E/s1600/filosofia%2525201%255B1%255D.png"/>
          <p:cNvPicPr>
            <a:picLocks noChangeAspect="1" noChangeArrowheads="1"/>
          </p:cNvPicPr>
          <p:nvPr/>
        </p:nvPicPr>
        <p:blipFill>
          <a:blip r:embed="rId2" cstate="print"/>
          <a:srcRect/>
          <a:stretch>
            <a:fillRect/>
          </a:stretch>
        </p:blipFill>
        <p:spPr bwMode="auto">
          <a:xfrm>
            <a:off x="467544" y="3442234"/>
            <a:ext cx="3600400" cy="3415765"/>
          </a:xfrm>
          <a:prstGeom prst="ellipse">
            <a:avLst/>
          </a:prstGeom>
          <a:ln w="63500" cap="rnd">
            <a:solidFill>
              <a:schemeClr val="bg2">
                <a:lumMod val="50000"/>
              </a:schemeClr>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78623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628800"/>
            <a:ext cx="8712968" cy="3384376"/>
          </a:xfrm>
        </p:spPr>
        <p:txBody>
          <a:bodyPr>
            <a:normAutofit/>
          </a:bodyPr>
          <a:lstStyle/>
          <a:p>
            <a:pPr algn="ctr"/>
            <a:r>
              <a:rPr lang="es-MX" dirty="0" smtClean="0">
                <a:solidFill>
                  <a:schemeClr val="accent1">
                    <a:lumMod val="75000"/>
                  </a:schemeClr>
                </a:solidFill>
                <a:effectLst/>
                <a:latin typeface="Tahoma" pitchFamily="34" charset="0"/>
                <a:ea typeface="Tahoma" pitchFamily="34" charset="0"/>
                <a:cs typeface="Tahoma" pitchFamily="34" charset="0"/>
              </a:rPr>
              <a:t>1.- RESPONSABILIDAD DE LA DIRECCIÓN SEGÚN </a:t>
            </a:r>
            <a:br>
              <a:rPr lang="es-MX" dirty="0" smtClean="0">
                <a:solidFill>
                  <a:schemeClr val="accent1">
                    <a:lumMod val="75000"/>
                  </a:schemeClr>
                </a:solidFill>
                <a:effectLst/>
                <a:latin typeface="Tahoma" pitchFamily="34" charset="0"/>
                <a:ea typeface="Tahoma" pitchFamily="34" charset="0"/>
                <a:cs typeface="Tahoma" pitchFamily="34" charset="0"/>
              </a:rPr>
            </a:br>
            <a:r>
              <a:rPr lang="es-MX" dirty="0" smtClean="0">
                <a:solidFill>
                  <a:schemeClr val="accent1">
                    <a:lumMod val="75000"/>
                  </a:schemeClr>
                </a:solidFill>
                <a:effectLst/>
                <a:latin typeface="Tahoma" pitchFamily="34" charset="0"/>
                <a:ea typeface="Tahoma" pitchFamily="34" charset="0"/>
                <a:cs typeface="Tahoma" pitchFamily="34" charset="0"/>
              </a:rPr>
              <a:t>ISO 9001</a:t>
            </a:r>
            <a:endParaRPr lang="es-MX" dirty="0">
              <a:solidFill>
                <a:schemeClr val="accent1">
                  <a:lumMod val="75000"/>
                </a:schemeClr>
              </a:solidFill>
              <a:effectLst/>
              <a:latin typeface="Tahoma" pitchFamily="34" charset="0"/>
              <a:ea typeface="Tahoma" pitchFamily="34" charset="0"/>
              <a:cs typeface="Tahoma" pitchFamily="34" charset="0"/>
            </a:endParaRPr>
          </a:p>
        </p:txBody>
      </p:sp>
      <p:pic>
        <p:nvPicPr>
          <p:cNvPr id="3" name="Picture 4" descr="http://3.bp.blogspot.com/_B85nXYrF6iM/SRN85yeKlDI/AAAAAAAAAEc/kJe9L5KPpfc/s320/000288912.png"/>
          <p:cNvPicPr>
            <a:picLocks noChangeAspect="1" noChangeArrowheads="1"/>
          </p:cNvPicPr>
          <p:nvPr/>
        </p:nvPicPr>
        <p:blipFill>
          <a:blip r:embed="rId2" cstate="print"/>
          <a:srcRect/>
          <a:stretch>
            <a:fillRect/>
          </a:stretch>
        </p:blipFill>
        <p:spPr bwMode="auto">
          <a:xfrm>
            <a:off x="3203848" y="1"/>
            <a:ext cx="2421096" cy="27089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410467607"/>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640960" cy="5602627"/>
          </a:xfrm>
        </p:spPr>
        <p:txBody>
          <a:bodyPr>
            <a:noAutofit/>
          </a:bodyPr>
          <a:lstStyle/>
          <a:p>
            <a:pPr>
              <a:buFont typeface="Wingdings" pitchFamily="2" charset="2"/>
              <a:buChar char="v"/>
            </a:pPr>
            <a:r>
              <a:rPr lang="es-MX" sz="2400" b="1" u="sng" dirty="0" smtClean="0">
                <a:latin typeface="Tahoma" pitchFamily="34" charset="0"/>
                <a:ea typeface="Tahoma" pitchFamily="34" charset="0"/>
                <a:cs typeface="Tahoma" pitchFamily="34" charset="0"/>
              </a:rPr>
              <a:t> TRAZABILIDAD HACIA ATRÁS</a:t>
            </a:r>
            <a:r>
              <a:rPr lang="es-MX" sz="2400" u="sng" dirty="0" smtClean="0">
                <a:latin typeface="Tahoma" pitchFamily="34" charset="0"/>
                <a:ea typeface="Tahoma" pitchFamily="34" charset="0"/>
                <a:cs typeface="Tahoma" pitchFamily="34" charset="0"/>
              </a:rPr>
              <a:t>  </a:t>
            </a:r>
            <a:br>
              <a:rPr lang="es-MX" sz="2400" u="sng" dirty="0" smtClean="0">
                <a:latin typeface="Tahoma" pitchFamily="34" charset="0"/>
                <a:ea typeface="Tahoma" pitchFamily="34" charset="0"/>
                <a:cs typeface="Tahoma" pitchFamily="34" charset="0"/>
              </a:rPr>
            </a:br>
            <a:r>
              <a:rPr lang="es-ES" sz="2400" dirty="0" smtClean="0">
                <a:latin typeface="Tahoma" pitchFamily="34" charset="0"/>
                <a:ea typeface="Tahoma" pitchFamily="34" charset="0"/>
                <a:cs typeface="Tahoma" pitchFamily="34" charset="0"/>
              </a:rPr>
              <a:t>    Se refiere a la recepción de productos. En este momento los registros son la clave necesaria para que pueda seguirse el movimiento de los productos hacia su origen.</a:t>
            </a:r>
          </a:p>
          <a:p>
            <a:pPr>
              <a:buFont typeface="Wingdings" pitchFamily="2" charset="2"/>
              <a:buChar char="v"/>
            </a:pPr>
            <a:r>
              <a:rPr lang="es-MX" sz="2400" b="1" u="sng" dirty="0" smtClean="0">
                <a:latin typeface="Tahoma" pitchFamily="34" charset="0"/>
                <a:ea typeface="Tahoma" pitchFamily="34" charset="0"/>
                <a:cs typeface="Tahoma" pitchFamily="34" charset="0"/>
              </a:rPr>
              <a:t> TRAZABILIDAD DE PROCESO (INTERNA)</a:t>
            </a:r>
            <a:r>
              <a:rPr lang="es-MX" sz="2400" u="sng" dirty="0" smtClean="0">
                <a:latin typeface="Tahoma" pitchFamily="34" charset="0"/>
                <a:ea typeface="Tahoma" pitchFamily="34" charset="0"/>
                <a:cs typeface="Tahoma" pitchFamily="34" charset="0"/>
              </a:rPr>
              <a:t> </a:t>
            </a:r>
          </a:p>
          <a:p>
            <a:pPr marL="566928" indent="-457200">
              <a:buNone/>
            </a:pPr>
            <a:r>
              <a:rPr lang="es-MX" sz="2400" dirty="0" smtClean="0">
                <a:latin typeface="Tahoma" pitchFamily="34" charset="0"/>
                <a:ea typeface="Tahoma" pitchFamily="34" charset="0"/>
                <a:cs typeface="Tahoma" pitchFamily="34" charset="0"/>
              </a:rPr>
              <a:t>     1. Cuando los productos se dividan, cambien o mezclen</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2. Que es lo que se crea?</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3. A partir de qué se crea?</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4. Como se crea?</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5. Cuando? </a:t>
            </a:r>
          </a:p>
          <a:p>
            <a:pPr marL="566928" indent="-457200">
              <a:buFont typeface="Wingdings" pitchFamily="2" charset="2"/>
              <a:buChar char="v"/>
            </a:pPr>
            <a:r>
              <a:rPr lang="es-ES" sz="2400" u="sng" dirty="0" smtClean="0">
                <a:latin typeface="Tahoma" pitchFamily="34" charset="0"/>
                <a:ea typeface="Tahoma" pitchFamily="34" charset="0"/>
                <a:cs typeface="Tahoma" pitchFamily="34" charset="0"/>
              </a:rPr>
              <a:t> </a:t>
            </a:r>
            <a:r>
              <a:rPr lang="es-MX" sz="2400" b="1" u="sng" dirty="0" smtClean="0">
                <a:latin typeface="Tahoma" pitchFamily="34" charset="0"/>
                <a:ea typeface="Tahoma" pitchFamily="34" charset="0"/>
                <a:cs typeface="Tahoma" pitchFamily="34" charset="0"/>
              </a:rPr>
              <a:t>TRAZABILIDAD HACIA DELANTE</a:t>
            </a:r>
            <a:r>
              <a:rPr lang="es-MX" sz="2400" u="sng" dirty="0" smtClean="0">
                <a:latin typeface="Tahoma" pitchFamily="34" charset="0"/>
                <a:ea typeface="Tahoma" pitchFamily="34" charset="0"/>
                <a:cs typeface="Tahoma" pitchFamily="34" charset="0"/>
              </a:rPr>
              <a:t> </a:t>
            </a:r>
          </a:p>
          <a:p>
            <a:pPr>
              <a:buNone/>
            </a:pPr>
            <a:r>
              <a:rPr lang="es-MX" sz="2400" dirty="0" smtClean="0">
                <a:latin typeface="Tahoma" pitchFamily="34" charset="0"/>
                <a:ea typeface="Tahoma" pitchFamily="34" charset="0"/>
                <a:cs typeface="Tahoma" pitchFamily="34" charset="0"/>
              </a:rPr>
              <a:t>1.-A quién se entrega?</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2.-Qué se ha vendido exactamente?</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3.-Cuándo?</a:t>
            </a:r>
            <a:br>
              <a:rPr lang="es-MX" sz="2400" dirty="0" smtClean="0">
                <a:latin typeface="Tahoma" pitchFamily="34" charset="0"/>
                <a:ea typeface="Tahoma" pitchFamily="34" charset="0"/>
                <a:cs typeface="Tahoma" pitchFamily="34" charset="0"/>
              </a:rPr>
            </a:br>
            <a:r>
              <a:rPr lang="es-MX" sz="2400" dirty="0" smtClean="0">
                <a:latin typeface="Tahoma" pitchFamily="34" charset="0"/>
                <a:ea typeface="Tahoma" pitchFamily="34" charset="0"/>
                <a:cs typeface="Tahoma" pitchFamily="34" charset="0"/>
              </a:rPr>
              <a:t>4.-Medio de transporte?</a:t>
            </a:r>
            <a:r>
              <a:rPr lang="es-ES_tradnl" sz="2400" dirty="0" smtClean="0">
                <a:latin typeface="Tahoma" pitchFamily="34" charset="0"/>
                <a:ea typeface="Tahoma" pitchFamily="34" charset="0"/>
                <a:cs typeface="Tahoma" pitchFamily="34" charset="0"/>
              </a:rPr>
              <a:t/>
            </a:r>
            <a:br>
              <a:rPr lang="es-ES_tradnl" sz="2400" dirty="0" smtClean="0">
                <a:latin typeface="Tahoma" pitchFamily="34" charset="0"/>
                <a:ea typeface="Tahoma" pitchFamily="34" charset="0"/>
                <a:cs typeface="Tahoma" pitchFamily="34" charset="0"/>
              </a:rPr>
            </a:br>
            <a:r>
              <a:rPr lang="es-ES_tradnl" sz="2400" dirty="0" smtClean="0">
                <a:latin typeface="Tahoma" pitchFamily="34" charset="0"/>
                <a:ea typeface="Tahoma" pitchFamily="34" charset="0"/>
                <a:cs typeface="Tahoma" pitchFamily="34" charset="0"/>
              </a:rPr>
              <a:t>5.-Controles logísticos?</a:t>
            </a:r>
            <a:endParaRPr lang="es-MX" sz="2400" dirty="0" smtClean="0">
              <a:latin typeface="Tahoma" pitchFamily="34" charset="0"/>
              <a:ea typeface="Tahoma" pitchFamily="34" charset="0"/>
              <a:cs typeface="Tahoma" pitchFamily="34" charset="0"/>
            </a:endParaRPr>
          </a:p>
          <a:p>
            <a:r>
              <a:rPr lang="es-ES" sz="2400" dirty="0" smtClean="0">
                <a:latin typeface="Tahoma" pitchFamily="34" charset="0"/>
                <a:ea typeface="Tahoma" pitchFamily="34" charset="0"/>
                <a:cs typeface="Tahoma" pitchFamily="34" charset="0"/>
              </a:rPr>
              <a:t/>
            </a:r>
            <a:br>
              <a:rPr lang="es-ES" sz="2400" dirty="0" smtClean="0">
                <a:latin typeface="Tahoma" pitchFamily="34" charset="0"/>
                <a:ea typeface="Tahoma" pitchFamily="34" charset="0"/>
                <a:cs typeface="Tahoma" pitchFamily="34" charset="0"/>
              </a:rPr>
            </a:br>
            <a:endParaRPr lang="es-MX" sz="2400" dirty="0">
              <a:latin typeface="Tahoma" pitchFamily="34" charset="0"/>
              <a:ea typeface="Tahoma" pitchFamily="34" charset="0"/>
              <a:cs typeface="Tahoma" pitchFamily="34" charset="0"/>
            </a:endParaRPr>
          </a:p>
        </p:txBody>
      </p:sp>
      <p:pic>
        <p:nvPicPr>
          <p:cNvPr id="3076" name="BLOGGER_PHOTO_ID_5250307370882754754" descr="http://3.bp.blogspot.com/_6f-gpzvVc5g/SNzWvIsU6MI/AAAAAAAAAO4/cB0JhHXG9mQ/s200/interrogacion.gif"/>
          <p:cNvPicPr>
            <a:picLocks noChangeAspect="1" noChangeArrowheads="1"/>
          </p:cNvPicPr>
          <p:nvPr/>
        </p:nvPicPr>
        <p:blipFill>
          <a:blip r:embed="rId2" r:link="rId3" cstate="print"/>
          <a:srcRect/>
          <a:stretch>
            <a:fillRect/>
          </a:stretch>
        </p:blipFill>
        <p:spPr bwMode="auto">
          <a:xfrm>
            <a:off x="6444208" y="2627402"/>
            <a:ext cx="2410986" cy="4230598"/>
          </a:xfrm>
          <a:prstGeom prst="rect">
            <a:avLst/>
          </a:prstGeom>
          <a:ln>
            <a:noFill/>
          </a:ln>
          <a:effectLst>
            <a:softEdge rad="63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gs1pa.org/panatrace/definicion/defini14.jpg"/>
          <p:cNvPicPr>
            <a:picLocks noGrp="1"/>
          </p:cNvPicPr>
          <p:nvPr>
            <p:ph idx="1"/>
          </p:nvPr>
        </p:nvPicPr>
        <p:blipFill>
          <a:blip r:embed="rId2" cstate="print"/>
          <a:srcRect/>
          <a:stretch>
            <a:fillRect/>
          </a:stretch>
        </p:blipFill>
        <p:spPr bwMode="auto">
          <a:xfrm>
            <a:off x="684337" y="544379"/>
            <a:ext cx="7848103" cy="5188877"/>
          </a:xfrm>
          <a:prstGeom prst="rect">
            <a:avLst/>
          </a:prstGeom>
          <a:ln w="228600" cap="sq" cmpd="thickThin">
            <a:solidFill>
              <a:schemeClr val="bg2">
                <a:lumMod val="50000"/>
              </a:schemeClr>
            </a:solidFill>
            <a:prstDash val="solid"/>
            <a:miter lim="800000"/>
          </a:ln>
          <a:effectLst>
            <a:glow rad="228600">
              <a:schemeClr val="accent1">
                <a:satMod val="175000"/>
                <a:alpha val="40000"/>
              </a:schemeClr>
            </a:glow>
            <a:innerShdw blurRad="76200">
              <a:srgbClr val="000000"/>
            </a:innerShdw>
            <a:reflection blurRad="6350" stA="52000" endA="300" endPos="35000" dir="5400000" sy="-100000" algn="bl" rotWithShape="0"/>
          </a:effectLst>
        </p:spPr>
      </p:pic>
    </p:spTree>
    <p:extLst>
      <p:ext uri="{BB962C8B-B14F-4D97-AF65-F5344CB8AC3E}">
        <p14:creationId xmlns="" xmlns:p14="http://schemas.microsoft.com/office/powerpoint/2010/main" val="343355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4" y="3079501"/>
            <a:ext cx="8229600" cy="4525963"/>
          </a:xfrm>
        </p:spPr>
        <p:txBody>
          <a:bodyPr>
            <a:normAutofit/>
          </a:bodyPr>
          <a:lstStyle/>
          <a:p>
            <a:pPr algn="ctr">
              <a:buNone/>
            </a:pPr>
            <a:r>
              <a:rPr lang="es-MX" sz="4800" b="1" dirty="0" smtClean="0">
                <a:solidFill>
                  <a:schemeClr val="bg2">
                    <a:lumMod val="25000"/>
                  </a:schemeClr>
                </a:solidFill>
                <a:latin typeface="Tahoma" pitchFamily="34" charset="0"/>
                <a:ea typeface="Tahoma" pitchFamily="34" charset="0"/>
                <a:cs typeface="Tahoma" pitchFamily="34" charset="0"/>
              </a:rPr>
              <a:t>8.- IDENTIFICACIÓN Y MANEJO DEL BIEN PROPIEDAD DEL CLIENTE</a:t>
            </a:r>
            <a:endParaRPr lang="es-MX" sz="4800" b="1" dirty="0">
              <a:solidFill>
                <a:schemeClr val="bg2">
                  <a:lumMod val="25000"/>
                </a:schemeClr>
              </a:solidFill>
              <a:latin typeface="Tahoma" pitchFamily="34" charset="0"/>
              <a:ea typeface="Tahoma" pitchFamily="34" charset="0"/>
              <a:cs typeface="Tahoma" pitchFamily="34" charset="0"/>
            </a:endParaRPr>
          </a:p>
        </p:txBody>
      </p:sp>
      <p:pic>
        <p:nvPicPr>
          <p:cNvPr id="3" name="BLOGGER_PHOTO_ID_5250306622245306930" descr="preguntas"/>
          <p:cNvPicPr>
            <a:picLocks noChangeAspect="1" noChangeArrowheads="1"/>
          </p:cNvPicPr>
          <p:nvPr/>
        </p:nvPicPr>
        <p:blipFill>
          <a:blip r:embed="rId2" cstate="print"/>
          <a:srcRect/>
          <a:stretch>
            <a:fillRect/>
          </a:stretch>
        </p:blipFill>
        <p:spPr bwMode="auto">
          <a:xfrm>
            <a:off x="2555777" y="178558"/>
            <a:ext cx="3528392" cy="3034417"/>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2736"/>
            <a:ext cx="8589640" cy="5184576"/>
          </a:xfrm>
        </p:spPr>
        <p:txBody>
          <a:bodyPr>
            <a:noAutofit/>
          </a:bodyPr>
          <a:lstStyle/>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a:p>
            <a:pPr>
              <a:buNone/>
            </a:pPr>
            <a:r>
              <a:rPr lang="es-MX" sz="2400" dirty="0" smtClean="0">
                <a:latin typeface="Tahoma" pitchFamily="34" charset="0"/>
                <a:ea typeface="Tahoma" pitchFamily="34" charset="0"/>
                <a:cs typeface="Tahoma" pitchFamily="34" charset="0"/>
              </a:rPr>
              <a:t>Cualquier bien que sea propiedad del cliente que se pierda, deteriore o que de algún otro </a:t>
            </a:r>
          </a:p>
          <a:p>
            <a:pPr>
              <a:buNone/>
            </a:pPr>
            <a:r>
              <a:rPr lang="es-MX" sz="2400" dirty="0" smtClean="0">
                <a:latin typeface="Tahoma" pitchFamily="34" charset="0"/>
                <a:ea typeface="Tahoma" pitchFamily="34" charset="0"/>
                <a:cs typeface="Tahoma" pitchFamily="34" charset="0"/>
              </a:rPr>
              <a:t>modo se  considere inadecuado para su uso.</a:t>
            </a:r>
          </a:p>
          <a:p>
            <a:pPr>
              <a:buNone/>
            </a:pPr>
            <a:endParaRPr lang="es-MX" sz="2400" dirty="0" smtClean="0">
              <a:latin typeface="Tahoma" pitchFamily="34" charset="0"/>
              <a:ea typeface="Tahoma" pitchFamily="34" charset="0"/>
              <a:cs typeface="Tahoma" pitchFamily="34" charset="0"/>
            </a:endParaRPr>
          </a:p>
          <a:p>
            <a:pPr>
              <a:buNone/>
            </a:pPr>
            <a:endParaRPr lang="es-MX" sz="2400" dirty="0" smtClean="0">
              <a:latin typeface="Tahoma" pitchFamily="34" charset="0"/>
              <a:ea typeface="Tahoma" pitchFamily="34" charset="0"/>
              <a:cs typeface="Tahoma" pitchFamily="34" charset="0"/>
            </a:endParaRPr>
          </a:p>
        </p:txBody>
      </p:sp>
      <p:sp>
        <p:nvSpPr>
          <p:cNvPr id="2" name="1 Título"/>
          <p:cNvSpPr>
            <a:spLocks noGrp="1"/>
          </p:cNvSpPr>
          <p:nvPr>
            <p:ph type="title"/>
          </p:nvPr>
        </p:nvSpPr>
        <p:spPr>
          <a:xfrm>
            <a:off x="323528" y="980728"/>
            <a:ext cx="8229600" cy="1143000"/>
          </a:xfrm>
        </p:spPr>
        <p:txBody>
          <a:bodyPr>
            <a:noAutofit/>
          </a:bodyPr>
          <a:lstStyle/>
          <a:p>
            <a:r>
              <a:rPr lang="es-MX" sz="2800" dirty="0" smtClean="0">
                <a:solidFill>
                  <a:schemeClr val="bg2">
                    <a:lumMod val="25000"/>
                  </a:schemeClr>
                </a:solidFill>
                <a:effectLst/>
                <a:latin typeface="Tahoma" pitchFamily="34" charset="0"/>
                <a:ea typeface="Tahoma" pitchFamily="34" charset="0"/>
                <a:cs typeface="Tahoma" pitchFamily="34" charset="0"/>
              </a:rPr>
              <a:t>IDENTIFICACION Y MANEJO DEL BIEN PROPIEDAD DEL CLIENTE</a:t>
            </a:r>
            <a:endParaRPr lang="es-MX" sz="2800" dirty="0">
              <a:solidFill>
                <a:schemeClr val="bg2">
                  <a:lumMod val="25000"/>
                </a:schemeClr>
              </a:solidFill>
              <a:effectLst/>
              <a:latin typeface="Tahoma" pitchFamily="34" charset="0"/>
              <a:ea typeface="Tahoma" pitchFamily="34" charset="0"/>
              <a:cs typeface="Tahoma" pitchFamily="34" charset="0"/>
            </a:endParaRPr>
          </a:p>
        </p:txBody>
      </p:sp>
      <p:pic>
        <p:nvPicPr>
          <p:cNvPr id="4098" name="BLOGGER_PHOTO_ID_5250309796750394146" descr="http://3.bp.blogspot.com/_6f-gpzvVc5g/SNzY8VwPgyI/AAAAAAAAAPA/LGps2oecBtg/s200/20060928225117-obreros.gif"/>
          <p:cNvPicPr>
            <a:picLocks noChangeAspect="1" noChangeArrowheads="1"/>
          </p:cNvPicPr>
          <p:nvPr/>
        </p:nvPicPr>
        <p:blipFill>
          <a:blip r:embed="rId2" r:link="rId3" cstate="print"/>
          <a:srcRect/>
          <a:stretch>
            <a:fillRect/>
          </a:stretch>
        </p:blipFill>
        <p:spPr bwMode="auto">
          <a:xfrm>
            <a:off x="5315941" y="3789040"/>
            <a:ext cx="2638413" cy="3140968"/>
          </a:xfrm>
          <a:prstGeom prst="rect">
            <a:avLst/>
          </a:prstGeom>
          <a:ln>
            <a:noFill/>
          </a:ln>
          <a:effectLst>
            <a:softEdge rad="127000"/>
          </a:effectLst>
        </p:spPr>
      </p:pic>
    </p:spTree>
    <p:extLst>
      <p:ext uri="{BB962C8B-B14F-4D97-AF65-F5344CB8AC3E}">
        <p14:creationId xmlns="" xmlns:p14="http://schemas.microsoft.com/office/powerpoint/2010/main" val="1501263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764704"/>
            <a:ext cx="8229600" cy="4525963"/>
          </a:xfrm>
        </p:spPr>
        <p:txBody>
          <a:bodyPr>
            <a:normAutofit lnSpcReduction="10000"/>
          </a:bodyPr>
          <a:lstStyle/>
          <a:p>
            <a:pPr>
              <a:buNone/>
            </a:pPr>
            <a:endParaRPr lang="es-MX" sz="2800" b="1" dirty="0" smtClean="0">
              <a:solidFill>
                <a:schemeClr val="bg2">
                  <a:lumMod val="25000"/>
                </a:schemeClr>
              </a:solidFill>
              <a:latin typeface="Tahoma" pitchFamily="34" charset="0"/>
              <a:ea typeface="Tahoma" pitchFamily="34" charset="0"/>
              <a:cs typeface="Tahoma" pitchFamily="34" charset="0"/>
            </a:endParaRPr>
          </a:p>
          <a:p>
            <a:pPr>
              <a:buNone/>
            </a:pPr>
            <a:r>
              <a:rPr lang="es-MX" sz="3200" b="1" dirty="0" smtClean="0">
                <a:solidFill>
                  <a:schemeClr val="bg2">
                    <a:lumMod val="25000"/>
                  </a:schemeClr>
                </a:solidFill>
                <a:latin typeface="Tahoma" pitchFamily="34" charset="0"/>
                <a:ea typeface="Tahoma" pitchFamily="34" charset="0"/>
                <a:cs typeface="Tahoma" pitchFamily="34" charset="0"/>
              </a:rPr>
              <a:t>PRESERVACION DEL PRODUCTO</a:t>
            </a:r>
          </a:p>
          <a:p>
            <a:pPr>
              <a:buNone/>
            </a:pPr>
            <a:r>
              <a:rPr lang="es-MX" sz="2800" dirty="0" smtClean="0">
                <a:latin typeface="Tahoma" pitchFamily="34" charset="0"/>
                <a:ea typeface="Tahoma" pitchFamily="34" charset="0"/>
                <a:cs typeface="Tahoma" pitchFamily="34" charset="0"/>
              </a:rPr>
              <a:t>Preservar la conformidad del producto durante el proceso interno y la entrega al destino previsto, incluyendo:</a:t>
            </a:r>
          </a:p>
          <a:p>
            <a:pPr>
              <a:buFont typeface="Wingdings" pitchFamily="2" charset="2"/>
              <a:buChar char="v"/>
            </a:pPr>
            <a:r>
              <a:rPr lang="es-MX" sz="2800" dirty="0" smtClean="0">
                <a:latin typeface="Tahoma" pitchFamily="34" charset="0"/>
                <a:ea typeface="Tahoma" pitchFamily="34" charset="0"/>
                <a:cs typeface="Tahoma" pitchFamily="34" charset="0"/>
              </a:rPr>
              <a:t>Identificación</a:t>
            </a:r>
          </a:p>
          <a:p>
            <a:pPr>
              <a:buFont typeface="Wingdings" pitchFamily="2" charset="2"/>
              <a:buChar char="v"/>
            </a:pPr>
            <a:r>
              <a:rPr lang="es-MX" sz="2800" dirty="0" smtClean="0">
                <a:latin typeface="Tahoma" pitchFamily="34" charset="0"/>
                <a:ea typeface="Tahoma" pitchFamily="34" charset="0"/>
                <a:cs typeface="Tahoma" pitchFamily="34" charset="0"/>
              </a:rPr>
              <a:t>Manipulación</a:t>
            </a:r>
          </a:p>
          <a:p>
            <a:pPr>
              <a:buFont typeface="Wingdings" pitchFamily="2" charset="2"/>
              <a:buChar char="v"/>
            </a:pPr>
            <a:r>
              <a:rPr lang="es-MX" sz="2800" dirty="0" smtClean="0">
                <a:latin typeface="Tahoma" pitchFamily="34" charset="0"/>
                <a:ea typeface="Tahoma" pitchFamily="34" charset="0"/>
                <a:cs typeface="Tahoma" pitchFamily="34" charset="0"/>
              </a:rPr>
              <a:t>Embalaje</a:t>
            </a:r>
          </a:p>
          <a:p>
            <a:pPr>
              <a:buFont typeface="Wingdings" pitchFamily="2" charset="2"/>
              <a:buChar char="v"/>
            </a:pPr>
            <a:r>
              <a:rPr lang="es-MX" sz="2800" dirty="0" smtClean="0">
                <a:latin typeface="Tahoma" pitchFamily="34" charset="0"/>
                <a:ea typeface="Tahoma" pitchFamily="34" charset="0"/>
                <a:cs typeface="Tahoma" pitchFamily="34" charset="0"/>
              </a:rPr>
              <a:t>Almacenamiento</a:t>
            </a:r>
          </a:p>
          <a:p>
            <a:pPr>
              <a:buFont typeface="Wingdings" pitchFamily="2" charset="2"/>
              <a:buChar char="v"/>
            </a:pPr>
            <a:r>
              <a:rPr lang="es-MX" sz="2800" dirty="0" smtClean="0">
                <a:latin typeface="Tahoma" pitchFamily="34" charset="0"/>
                <a:ea typeface="Tahoma" pitchFamily="34" charset="0"/>
                <a:cs typeface="Tahoma" pitchFamily="34" charset="0"/>
              </a:rPr>
              <a:t>Protección</a:t>
            </a:r>
          </a:p>
          <a:p>
            <a:endParaRPr lang="es-MX" dirty="0"/>
          </a:p>
        </p:txBody>
      </p:sp>
      <p:pic>
        <p:nvPicPr>
          <p:cNvPr id="4" name="BLOGGER_PHOTO_ID_5250309796750394146" descr="http://3.bp.blogspot.com/_6f-gpzvVc5g/SNzY8VwPgyI/AAAAAAAAAPA/LGps2oecBtg/s200/20060928225117-obreros.gif"/>
          <p:cNvPicPr>
            <a:picLocks noChangeAspect="1" noChangeArrowheads="1"/>
          </p:cNvPicPr>
          <p:nvPr/>
        </p:nvPicPr>
        <p:blipFill>
          <a:blip r:embed="rId2" r:link="rId3" cstate="print"/>
          <a:srcRect/>
          <a:stretch>
            <a:fillRect/>
          </a:stretch>
        </p:blipFill>
        <p:spPr bwMode="auto">
          <a:xfrm>
            <a:off x="4788024" y="3356992"/>
            <a:ext cx="2638413" cy="3140968"/>
          </a:xfrm>
          <a:prstGeom prst="rect">
            <a:avLst/>
          </a:prstGeom>
          <a:ln>
            <a:noFill/>
          </a:ln>
          <a:effectLst>
            <a:softEdge rad="1270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RXV0s7qpSR-QkXN80J8i1GQ-BdR_Cf5yRH5W44yAl8ijOXQGyOG8tEZ2MO">
            <a:hlinkClick r:id="rId2"/>
          </p:cNvPr>
          <p:cNvPicPr>
            <a:picLocks noChangeAspect="1" noChangeArrowheads="1"/>
          </p:cNvPicPr>
          <p:nvPr/>
        </p:nvPicPr>
        <p:blipFill>
          <a:blip r:embed="rId3" cstate="print"/>
          <a:srcRect/>
          <a:stretch>
            <a:fillRect/>
          </a:stretch>
        </p:blipFill>
        <p:spPr bwMode="auto">
          <a:xfrm>
            <a:off x="3996674" y="2924944"/>
            <a:ext cx="5048386" cy="3600400"/>
          </a:xfrm>
          <a:prstGeom prst="rect">
            <a:avLst/>
          </a:prstGeom>
          <a:ln>
            <a:noFill/>
          </a:ln>
          <a:effectLst>
            <a:softEdge rad="317500"/>
          </a:effectLst>
        </p:spPr>
      </p:pic>
      <p:sp>
        <p:nvSpPr>
          <p:cNvPr id="6" name="5 Rectángulo"/>
          <p:cNvSpPr/>
          <p:nvPr/>
        </p:nvSpPr>
        <p:spPr>
          <a:xfrm>
            <a:off x="395536" y="404664"/>
            <a:ext cx="8424936" cy="4493538"/>
          </a:xfrm>
          <a:prstGeom prst="rect">
            <a:avLst/>
          </a:prstGeom>
        </p:spPr>
        <p:txBody>
          <a:bodyPr wrap="square">
            <a:spAutoFit/>
          </a:bodyPr>
          <a:lstStyle/>
          <a:p>
            <a:r>
              <a:rPr lang="es-MX" sz="2800" i="0" u="sng" dirty="0" smtClean="0">
                <a:solidFill>
                  <a:schemeClr val="bg2">
                    <a:lumMod val="25000"/>
                  </a:schemeClr>
                </a:solidFill>
                <a:latin typeface="Tahoma" pitchFamily="34" charset="0"/>
                <a:ea typeface="Tahoma" pitchFamily="34" charset="0"/>
                <a:cs typeface="Tahoma" pitchFamily="34" charset="0"/>
              </a:rPr>
              <a:t>SATISFACCIÓN DEL CLIENTE</a:t>
            </a:r>
          </a:p>
          <a:p>
            <a:endParaRPr lang="es-MX" sz="2400" u="sng"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r>
              <a:rPr lang="es-MX" sz="2400" dirty="0" smtClean="0">
                <a:latin typeface="Tahoma" pitchFamily="34" charset="0"/>
                <a:ea typeface="Tahoma" pitchFamily="34" charset="0"/>
                <a:cs typeface="Tahoma" pitchFamily="34" charset="0"/>
              </a:rPr>
              <a:t>Seguimiento de la información referente a la percepción del cliente con respecto al cumplimiento de sus requisitos por parte de la organización.</a:t>
            </a:r>
          </a:p>
          <a:p>
            <a:pPr>
              <a:buNone/>
            </a:pPr>
            <a:r>
              <a:rPr lang="es-MX" sz="2400" dirty="0" smtClean="0">
                <a:latin typeface="Tahoma" pitchFamily="34" charset="0"/>
                <a:ea typeface="Tahoma" pitchFamily="34" charset="0"/>
                <a:cs typeface="Tahoma" pitchFamily="34" charset="0"/>
              </a:rPr>
              <a:t>La organización define métodos para obtener y utilizar dicha información.</a:t>
            </a:r>
          </a:p>
          <a:p>
            <a:pPr>
              <a:buNone/>
            </a:pPr>
            <a:r>
              <a:rPr lang="es-MX" sz="2400" dirty="0" smtClean="0">
                <a:latin typeface="Tahoma" pitchFamily="34" charset="0"/>
                <a:ea typeface="Tahoma" pitchFamily="34" charset="0"/>
                <a:cs typeface="Tahoma" pitchFamily="34" charset="0"/>
              </a:rPr>
              <a:t>En dicha satisfacción es </a:t>
            </a:r>
          </a:p>
          <a:p>
            <a:pPr>
              <a:buNone/>
            </a:pPr>
            <a:r>
              <a:rPr lang="es-MX" sz="2400" dirty="0" smtClean="0">
                <a:latin typeface="Tahoma" pitchFamily="34" charset="0"/>
                <a:ea typeface="Tahoma" pitchFamily="34" charset="0"/>
                <a:cs typeface="Tahoma" pitchFamily="34" charset="0"/>
              </a:rPr>
              <a:t>necesario considerar tanto</a:t>
            </a:r>
          </a:p>
          <a:p>
            <a:pPr>
              <a:buNone/>
            </a:pPr>
            <a:r>
              <a:rPr lang="es-MX" sz="2400" dirty="0" smtClean="0">
                <a:latin typeface="Tahoma" pitchFamily="34" charset="0"/>
                <a:ea typeface="Tahoma" pitchFamily="34" charset="0"/>
                <a:cs typeface="Tahoma" pitchFamily="34" charset="0"/>
              </a:rPr>
              <a:t> los clientes externos como</a:t>
            </a:r>
          </a:p>
          <a:p>
            <a:pPr>
              <a:buNone/>
            </a:pPr>
            <a:r>
              <a:rPr lang="es-MX" sz="2400" dirty="0" smtClean="0">
                <a:latin typeface="Tahoma" pitchFamily="34" charset="0"/>
                <a:ea typeface="Tahoma" pitchFamily="34" charset="0"/>
                <a:cs typeface="Tahoma" pitchFamily="34" charset="0"/>
              </a:rPr>
              <a:t> los internos.</a:t>
            </a:r>
          </a:p>
          <a:p>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907705" y="116632"/>
            <a:ext cx="5735436" cy="6747572"/>
          </a:xfrm>
          <a:prstGeom prst="rect">
            <a:avLst/>
          </a:prstGeom>
          <a:ln>
            <a:noFill/>
          </a:ln>
          <a:effectLst>
            <a:glow rad="228600">
              <a:schemeClr val="accent4">
                <a:lumMod val="60000"/>
                <a:lumOff val="40000"/>
                <a:alpha val="40000"/>
              </a:schemeClr>
            </a:glow>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3726160"/>
            <a:ext cx="8712968" cy="1863080"/>
          </a:xfrm>
        </p:spPr>
        <p:txBody>
          <a:bodyPr>
            <a:noAutofit/>
          </a:bodyPr>
          <a:lstStyle/>
          <a:p>
            <a:pPr algn="ctr"/>
            <a:r>
              <a:rPr lang="es-MX" sz="4800" dirty="0" smtClean="0">
                <a:solidFill>
                  <a:schemeClr val="bg2">
                    <a:lumMod val="25000"/>
                  </a:schemeClr>
                </a:solidFill>
                <a:effectLst/>
                <a:latin typeface="Tahoma" pitchFamily="34" charset="0"/>
                <a:ea typeface="Tahoma" pitchFamily="34" charset="0"/>
                <a:cs typeface="Tahoma" pitchFamily="34" charset="0"/>
              </a:rPr>
              <a:t>9.- CONTROL DEL PRODUCTO NO CONFORME </a:t>
            </a:r>
            <a:endParaRPr lang="es-MX" sz="4800" dirty="0">
              <a:solidFill>
                <a:schemeClr val="bg2">
                  <a:lumMod val="25000"/>
                </a:schemeClr>
              </a:solidFill>
              <a:effectLst/>
              <a:latin typeface="Tahoma" pitchFamily="34" charset="0"/>
              <a:ea typeface="Tahoma" pitchFamily="34" charset="0"/>
              <a:cs typeface="Tahoma" pitchFamily="34" charset="0"/>
            </a:endParaRPr>
          </a:p>
        </p:txBody>
      </p:sp>
      <p:pic>
        <p:nvPicPr>
          <p:cNvPr id="4" name="Picture 2" descr="http://www.canacintrahermosillo.com/Imagenes/plan%203.JPG"/>
          <p:cNvPicPr>
            <a:picLocks noChangeAspect="1" noChangeArrowheads="1"/>
          </p:cNvPicPr>
          <p:nvPr/>
        </p:nvPicPr>
        <p:blipFill>
          <a:blip r:embed="rId2" cstate="print"/>
          <a:srcRect/>
          <a:stretch>
            <a:fillRect/>
          </a:stretch>
        </p:blipFill>
        <p:spPr bwMode="auto">
          <a:xfrm>
            <a:off x="3131840" y="116632"/>
            <a:ext cx="3717032" cy="3717032"/>
          </a:xfrm>
          <a:prstGeom prst="rect">
            <a:avLst/>
          </a:prstGeom>
          <a:ln>
            <a:noFill/>
          </a:ln>
          <a:effectLst>
            <a:softEdge rad="127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709119"/>
          </a:xfrm>
        </p:spPr>
        <p:txBody>
          <a:bodyPr>
            <a:normAutofit/>
          </a:bodyPr>
          <a:lstStyle/>
          <a:p>
            <a:pPr>
              <a:buFont typeface="Wingdings" pitchFamily="2" charset="2"/>
              <a:buChar char="v"/>
            </a:pPr>
            <a:r>
              <a:rPr lang="es-MX" sz="2400" b="1" dirty="0" smtClean="0">
                <a:latin typeface="Tahoma" pitchFamily="34" charset="0"/>
                <a:ea typeface="Tahoma" pitchFamily="34" charset="0"/>
                <a:cs typeface="Tahoma" pitchFamily="34" charset="0"/>
              </a:rPr>
              <a:t>Producto No Conforme:</a:t>
            </a:r>
            <a:endParaRPr lang="es-MX" sz="2400" dirty="0" smtClean="0">
              <a:latin typeface="Tahoma" pitchFamily="34" charset="0"/>
              <a:ea typeface="Tahoma" pitchFamily="34" charset="0"/>
              <a:cs typeface="Tahoma" pitchFamily="34" charset="0"/>
            </a:endParaRPr>
          </a:p>
          <a:p>
            <a:pPr marL="0" indent="0">
              <a:buNone/>
            </a:pPr>
            <a:r>
              <a:rPr lang="es-MX" sz="2400" dirty="0" smtClean="0">
                <a:latin typeface="Tahoma" pitchFamily="34" charset="0"/>
                <a:ea typeface="Tahoma" pitchFamily="34" charset="0"/>
                <a:cs typeface="Tahoma" pitchFamily="34" charset="0"/>
              </a:rPr>
              <a:t>Producto o servicio que no cumple</a:t>
            </a:r>
          </a:p>
          <a:p>
            <a:pPr marL="0" indent="0">
              <a:buNone/>
            </a:pPr>
            <a:r>
              <a:rPr lang="es-MX" sz="2400" dirty="0" smtClean="0">
                <a:latin typeface="Tahoma" pitchFamily="34" charset="0"/>
                <a:ea typeface="Tahoma" pitchFamily="34" charset="0"/>
                <a:cs typeface="Tahoma" pitchFamily="34" charset="0"/>
              </a:rPr>
              <a:t> con alguna característica requerida.</a:t>
            </a:r>
          </a:p>
          <a:p>
            <a:pPr marL="0" indent="0">
              <a:buNone/>
            </a:pPr>
            <a:endParaRPr lang="es-MX" sz="2400" dirty="0" smtClean="0">
              <a:latin typeface="Tahoma" pitchFamily="34" charset="0"/>
              <a:ea typeface="Tahoma" pitchFamily="34" charset="0"/>
              <a:cs typeface="Tahoma" pitchFamily="34" charset="0"/>
            </a:endParaRPr>
          </a:p>
          <a:p>
            <a:pPr marL="0" indent="0">
              <a:buNone/>
            </a:pPr>
            <a:endParaRPr lang="es-MX" sz="2400" dirty="0" smtClean="0">
              <a:latin typeface="Tahoma" pitchFamily="34" charset="0"/>
              <a:ea typeface="Tahoma" pitchFamily="34" charset="0"/>
              <a:cs typeface="Tahoma" pitchFamily="34" charset="0"/>
            </a:endParaRPr>
          </a:p>
          <a:p>
            <a:pPr marL="0" indent="0">
              <a:buNone/>
            </a:pPr>
            <a:endParaRPr lang="es-MX" sz="2400" dirty="0" smtClean="0">
              <a:latin typeface="Tahoma" pitchFamily="34" charset="0"/>
              <a:ea typeface="Tahoma" pitchFamily="34" charset="0"/>
              <a:cs typeface="Tahoma" pitchFamily="34" charset="0"/>
            </a:endParaRPr>
          </a:p>
          <a:p>
            <a:pPr marL="0" indent="0">
              <a:buNone/>
            </a:pPr>
            <a:endParaRPr lang="es-MX" sz="2400" dirty="0" smtClean="0">
              <a:latin typeface="Tahoma" pitchFamily="34" charset="0"/>
              <a:ea typeface="Tahoma" pitchFamily="34" charset="0"/>
              <a:cs typeface="Tahoma" pitchFamily="34" charset="0"/>
            </a:endParaRPr>
          </a:p>
          <a:p>
            <a:pPr>
              <a:buFont typeface="Wingdings" pitchFamily="2" charset="2"/>
              <a:buChar char="v"/>
            </a:pPr>
            <a:r>
              <a:rPr lang="es-MX" sz="2400" b="1" dirty="0" smtClean="0">
                <a:latin typeface="Tahoma" pitchFamily="34" charset="0"/>
                <a:ea typeface="Tahoma" pitchFamily="34" charset="0"/>
                <a:cs typeface="Tahoma" pitchFamily="34" charset="0"/>
              </a:rPr>
              <a:t>Objetivo: </a:t>
            </a:r>
            <a:r>
              <a:rPr lang="es-MX" sz="2400" dirty="0" smtClean="0">
                <a:latin typeface="Tahoma" pitchFamily="34" charset="0"/>
                <a:ea typeface="Tahoma" pitchFamily="34" charset="0"/>
                <a:cs typeface="Tahoma" pitchFamily="34" charset="0"/>
              </a:rPr>
              <a:t>Asegurar que el producto o servicio que no sea conforme con </a:t>
            </a:r>
          </a:p>
          <a:p>
            <a:pPr>
              <a:buNone/>
            </a:pPr>
            <a:r>
              <a:rPr lang="es-MX" sz="2400" dirty="0" smtClean="0">
                <a:latin typeface="Tahoma" pitchFamily="34" charset="0"/>
                <a:ea typeface="Tahoma" pitchFamily="34" charset="0"/>
                <a:cs typeface="Tahoma" pitchFamily="34" charset="0"/>
              </a:rPr>
              <a:t>los requisitos no sea usado inadvertidamente o entregado al cliente</a:t>
            </a:r>
          </a:p>
          <a:p>
            <a:endParaRPr lang="es-MX" sz="2400" dirty="0">
              <a:latin typeface="Tahoma" pitchFamily="34" charset="0"/>
              <a:ea typeface="Tahoma" pitchFamily="34" charset="0"/>
              <a:cs typeface="Tahoma" pitchFamily="34" charset="0"/>
            </a:endParaRPr>
          </a:p>
        </p:txBody>
      </p:sp>
      <p:sp>
        <p:nvSpPr>
          <p:cNvPr id="2" name="1 Título"/>
          <p:cNvSpPr>
            <a:spLocks noGrp="1"/>
          </p:cNvSpPr>
          <p:nvPr>
            <p:ph type="title"/>
          </p:nvPr>
        </p:nvSpPr>
        <p:spPr/>
        <p:txBody>
          <a:bodyPr>
            <a:normAutofit/>
          </a:bodyPr>
          <a:lstStyle/>
          <a:p>
            <a:r>
              <a:rPr lang="es-MX" sz="2800" dirty="0" smtClean="0">
                <a:solidFill>
                  <a:schemeClr val="bg2">
                    <a:lumMod val="25000"/>
                  </a:schemeClr>
                </a:solidFill>
                <a:effectLst/>
                <a:latin typeface="Tahoma" pitchFamily="34" charset="0"/>
                <a:ea typeface="Tahoma" pitchFamily="34" charset="0"/>
                <a:cs typeface="Tahoma" pitchFamily="34" charset="0"/>
              </a:rPr>
              <a:t>CONTROL DEL PRODUCTO NO CONFORME</a:t>
            </a:r>
            <a:endParaRPr lang="es-MX" sz="2800" dirty="0">
              <a:solidFill>
                <a:schemeClr val="bg2">
                  <a:lumMod val="25000"/>
                </a:schemeClr>
              </a:solidFill>
              <a:effectLst/>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1268760"/>
            <a:ext cx="3024336" cy="3085043"/>
          </a:xfrm>
          <a:prstGeom prst="rect">
            <a:avLst/>
          </a:prstGeom>
          <a:ln w="228600" cap="sq" cmpd="thickThin">
            <a:solidFill>
              <a:schemeClr val="bg2">
                <a:lumMod val="75000"/>
              </a:schemeClr>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 xmlns:p14="http://schemas.microsoft.com/office/powerpoint/2010/main" val="2595498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332656"/>
            <a:ext cx="8229600" cy="4525963"/>
          </a:xfrm>
        </p:spPr>
        <p:txBody>
          <a:bodyPr/>
          <a:lstStyle/>
          <a:p>
            <a:pPr marL="0" indent="0" algn="ctr">
              <a:buNone/>
            </a:pPr>
            <a:r>
              <a:rPr lang="es-MX" sz="2800" b="1" dirty="0" smtClean="0">
                <a:solidFill>
                  <a:schemeClr val="bg2">
                    <a:lumMod val="25000"/>
                  </a:schemeClr>
                </a:solidFill>
                <a:latin typeface="Tahoma" pitchFamily="34" charset="0"/>
                <a:ea typeface="Tahoma" pitchFamily="34" charset="0"/>
                <a:cs typeface="Tahoma" pitchFamily="34" charset="0"/>
              </a:rPr>
              <a:t>¿Qué es un problema?</a:t>
            </a:r>
          </a:p>
          <a:p>
            <a:pPr marL="0" indent="0" algn="ctr">
              <a:buNone/>
            </a:pPr>
            <a:endParaRPr lang="es-MX" dirty="0" smtClean="0">
              <a:latin typeface="AR CENA" pitchFamily="2" charset="0"/>
            </a:endParaRPr>
          </a:p>
          <a:p>
            <a:pPr lvl="0">
              <a:buFont typeface="Wingdings" pitchFamily="2" charset="2"/>
              <a:buChar char="v"/>
            </a:pPr>
            <a:r>
              <a:rPr lang="es-MX" sz="2400" dirty="0" smtClean="0">
                <a:latin typeface="Tahoma" pitchFamily="34" charset="0"/>
                <a:ea typeface="Tahoma" pitchFamily="34" charset="0"/>
                <a:cs typeface="Tahoma" pitchFamily="34" charset="0"/>
              </a:rPr>
              <a:t>Es la desviación de una situación esperada para la cual no tenemos una respuesta inmediata.</a:t>
            </a:r>
          </a:p>
          <a:p>
            <a:pPr marL="0" lvl="0" indent="0">
              <a:buNone/>
            </a:pPr>
            <a:endParaRPr lang="es-MX" sz="2400" dirty="0" smtClean="0">
              <a:latin typeface="Tahoma" pitchFamily="34" charset="0"/>
              <a:ea typeface="Tahoma" pitchFamily="34" charset="0"/>
              <a:cs typeface="Tahoma" pitchFamily="34" charset="0"/>
            </a:endParaRPr>
          </a:p>
          <a:p>
            <a:pPr lvl="0">
              <a:buFont typeface="Wingdings" pitchFamily="2" charset="2"/>
              <a:buChar char="v"/>
            </a:pPr>
            <a:r>
              <a:rPr lang="es-MX" sz="2400" dirty="0" smtClean="0">
                <a:latin typeface="Tahoma" pitchFamily="34" charset="0"/>
                <a:ea typeface="Tahoma" pitchFamily="34" charset="0"/>
                <a:cs typeface="Tahoma" pitchFamily="34" charset="0"/>
              </a:rPr>
              <a:t>Presentación de algún acontecimiento no esperado, que afecta las condiciones normales de operación de la institución.</a:t>
            </a:r>
          </a:p>
          <a:p>
            <a:endParaRPr lang="es-MX" dirty="0"/>
          </a:p>
        </p:txBody>
      </p:sp>
      <p:pic>
        <p:nvPicPr>
          <p:cNvPr id="4" name="Picture 2" descr="http://3.bp.blogspot.com/_tqK9UvJpH7I/Suhpu5R920I/AAAAAAAAAGQ/Z7Zv85Xu6QY/s320/pregun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3068960"/>
            <a:ext cx="3600400" cy="3600400"/>
          </a:xfrm>
          <a:prstGeom prst="ellipse">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96752"/>
            <a:ext cx="8784976" cy="3312368"/>
          </a:xfrm>
        </p:spPr>
        <p:txBody>
          <a:bodyPr>
            <a:noAutofit/>
          </a:bodyPr>
          <a:lstStyle/>
          <a:p>
            <a:pPr>
              <a:buNone/>
            </a:pPr>
            <a:r>
              <a:rPr lang="es-MX" sz="2400" dirty="0" smtClean="0">
                <a:latin typeface="Tahoma" pitchFamily="34" charset="0"/>
                <a:ea typeface="Tahoma" pitchFamily="34" charset="0"/>
                <a:cs typeface="Tahoma" pitchFamily="34" charset="0"/>
              </a:rPr>
              <a:t>Requisitos de obligado cumplimiento, para la dirección de una organización:</a:t>
            </a:r>
          </a:p>
          <a:p>
            <a:pPr marL="624078" indent="-514350">
              <a:buFont typeface="+mj-lt"/>
              <a:buAutoNum type="alphaLcParenR"/>
            </a:pPr>
            <a:r>
              <a:rPr lang="es-MX" sz="2400" dirty="0" smtClean="0">
                <a:latin typeface="Tahoma" pitchFamily="34" charset="0"/>
                <a:ea typeface="Tahoma" pitchFamily="34" charset="0"/>
                <a:cs typeface="Tahoma" pitchFamily="34" charset="0"/>
              </a:rPr>
              <a:t>Debe proporcionar evidencia de implementación del SGC, así como de </a:t>
            </a:r>
            <a:r>
              <a:rPr lang="es-MX" sz="2400" b="1" dirty="0" smtClean="0">
                <a:latin typeface="Tahoma" pitchFamily="34" charset="0"/>
                <a:ea typeface="Tahoma" pitchFamily="34" charset="0"/>
                <a:cs typeface="Tahoma" pitchFamily="34" charset="0"/>
              </a:rPr>
              <a:t>la mejora continua de la eficacia.</a:t>
            </a:r>
            <a:r>
              <a:rPr lang="es-MX" sz="2400" dirty="0" smtClean="0">
                <a:latin typeface="Tahoma" pitchFamily="34" charset="0"/>
                <a:ea typeface="Tahoma" pitchFamily="34" charset="0"/>
                <a:cs typeface="Tahoma" pitchFamily="34" charset="0"/>
              </a:rPr>
              <a:t> </a:t>
            </a:r>
          </a:p>
          <a:p>
            <a:pPr marL="624078" indent="-514350">
              <a:buFont typeface="+mj-lt"/>
              <a:buAutoNum type="alphaLcParenR"/>
            </a:pPr>
            <a:r>
              <a:rPr lang="es-MX" sz="2400" dirty="0" smtClean="0">
                <a:latin typeface="Tahoma" pitchFamily="34" charset="0"/>
                <a:ea typeface="Tahoma" pitchFamily="34" charset="0"/>
                <a:cs typeface="Tahoma" pitchFamily="34" charset="0"/>
              </a:rPr>
              <a:t>Debe asegurarse de </a:t>
            </a:r>
            <a:r>
              <a:rPr lang="es-MX" sz="2400" b="1" dirty="0" smtClean="0">
                <a:latin typeface="Tahoma" pitchFamily="34" charset="0"/>
                <a:ea typeface="Tahoma" pitchFamily="34" charset="0"/>
                <a:cs typeface="Tahoma" pitchFamily="34" charset="0"/>
              </a:rPr>
              <a:t>aumentar la satisfacción del cliente</a:t>
            </a:r>
            <a:r>
              <a:rPr lang="es-MX" sz="2400" dirty="0" smtClean="0">
                <a:latin typeface="Tahoma" pitchFamily="34" charset="0"/>
                <a:ea typeface="Tahoma" pitchFamily="34" charset="0"/>
                <a:cs typeface="Tahoma" pitchFamily="34" charset="0"/>
              </a:rPr>
              <a:t>.</a:t>
            </a:r>
          </a:p>
          <a:p>
            <a:pPr marL="624078" indent="-514350">
              <a:buFont typeface="+mj-lt"/>
              <a:buAutoNum type="alphaLcParenR" startAt="3"/>
            </a:pPr>
            <a:r>
              <a:rPr lang="es-MX" sz="2400" dirty="0" smtClean="0">
                <a:latin typeface="Tahoma" pitchFamily="34" charset="0"/>
                <a:ea typeface="Tahoma" pitchFamily="34" charset="0"/>
                <a:cs typeface="Tahoma" pitchFamily="34" charset="0"/>
              </a:rPr>
              <a:t>Debe establecer una </a:t>
            </a:r>
            <a:r>
              <a:rPr lang="es-MX" sz="2400" b="1" dirty="0" smtClean="0">
                <a:latin typeface="Tahoma" pitchFamily="34" charset="0"/>
                <a:ea typeface="Tahoma" pitchFamily="34" charset="0"/>
                <a:cs typeface="Tahoma" pitchFamily="34" charset="0"/>
              </a:rPr>
              <a:t>política de la calidad</a:t>
            </a:r>
            <a:r>
              <a:rPr lang="es-MX" sz="2400" dirty="0" smtClean="0">
                <a:latin typeface="Tahoma" pitchFamily="34" charset="0"/>
                <a:ea typeface="Tahoma" pitchFamily="34" charset="0"/>
                <a:cs typeface="Tahoma" pitchFamily="34" charset="0"/>
              </a:rPr>
              <a:t>.</a:t>
            </a:r>
          </a:p>
          <a:p>
            <a:pPr marL="624078" indent="-514350">
              <a:buFont typeface="+mj-lt"/>
              <a:buAutoNum type="alphaLcParenR" startAt="3"/>
            </a:pPr>
            <a:r>
              <a:rPr lang="es-MX" sz="2400" dirty="0" smtClean="0">
                <a:latin typeface="Tahoma" pitchFamily="34" charset="0"/>
                <a:ea typeface="Tahoma" pitchFamily="34" charset="0"/>
                <a:cs typeface="Tahoma" pitchFamily="34" charset="0"/>
              </a:rPr>
              <a:t>Establecer unos </a:t>
            </a:r>
            <a:r>
              <a:rPr lang="es-MX" sz="2400" b="1" dirty="0" smtClean="0">
                <a:latin typeface="Tahoma" pitchFamily="34" charset="0"/>
                <a:ea typeface="Tahoma" pitchFamily="34" charset="0"/>
                <a:cs typeface="Tahoma" pitchFamily="34" charset="0"/>
              </a:rPr>
              <a:t>objetivos de la calidad.</a:t>
            </a:r>
            <a:endParaRPr lang="es-MX" sz="2400" dirty="0" smtClean="0">
              <a:latin typeface="Tahoma" pitchFamily="34" charset="0"/>
              <a:ea typeface="Tahoma" pitchFamily="34" charset="0"/>
              <a:cs typeface="Tahoma" pitchFamily="34" charset="0"/>
            </a:endParaRPr>
          </a:p>
        </p:txBody>
      </p:sp>
      <p:pic>
        <p:nvPicPr>
          <p:cNvPr id="1028" name="Picture 4" descr="http://2.bp.blogspot.com/-Aks6TrMoSxw/TcskSSQ3BoI/AAAAAAAAAAg/zkzha1j8UoY/s1600/di%25C3%25A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757" y="4005064"/>
            <a:ext cx="3816635" cy="2852936"/>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
        <p:nvSpPr>
          <p:cNvPr id="9" name="2 Título"/>
          <p:cNvSpPr>
            <a:spLocks noGrp="1"/>
          </p:cNvSpPr>
          <p:nvPr>
            <p:ph type="title"/>
          </p:nvPr>
        </p:nvSpPr>
        <p:spPr>
          <a:xfrm>
            <a:off x="673224" y="44624"/>
            <a:ext cx="7643192" cy="1143000"/>
          </a:xfrm>
        </p:spPr>
        <p:txBody>
          <a:bodyPr>
            <a:normAutofit/>
          </a:bodyPr>
          <a:lstStyle/>
          <a:p>
            <a:pPr algn="ctr"/>
            <a:r>
              <a:rPr lang="es-MX" sz="2800" dirty="0" smtClean="0">
                <a:solidFill>
                  <a:schemeClr val="accent1">
                    <a:lumMod val="75000"/>
                  </a:schemeClr>
                </a:solidFill>
                <a:effectLst/>
                <a:latin typeface="Tahoma" pitchFamily="34" charset="0"/>
                <a:ea typeface="Tahoma" pitchFamily="34" charset="0"/>
                <a:cs typeface="Tahoma" pitchFamily="34" charset="0"/>
              </a:rPr>
              <a:t>La norma ISO 9001; sección 5</a:t>
            </a:r>
          </a:p>
        </p:txBody>
      </p:sp>
    </p:spTree>
    <p:extLst>
      <p:ext uri="{BB962C8B-B14F-4D97-AF65-F5344CB8AC3E}">
        <p14:creationId xmlns="" xmlns:p14="http://schemas.microsoft.com/office/powerpoint/2010/main" val="1625539383"/>
      </p:ext>
    </p:extLst>
  </p:cSld>
  <p:clrMapOvr>
    <a:masterClrMapping/>
  </p:clrMapOvr>
  <p:transition>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424936" cy="3456384"/>
          </a:xfrm>
        </p:spPr>
        <p:txBody>
          <a:bodyPr>
            <a:normAutofit/>
          </a:bodyPr>
          <a:lstStyle/>
          <a:p>
            <a:pPr algn="ctr">
              <a:buNone/>
            </a:pPr>
            <a:r>
              <a:rPr lang="es-MX" sz="2400" b="1" dirty="0" smtClean="0">
                <a:latin typeface="Tahoma" pitchFamily="34" charset="0"/>
                <a:ea typeface="Tahoma" pitchFamily="34" charset="0"/>
                <a:cs typeface="Tahoma" pitchFamily="34" charset="0"/>
              </a:rPr>
              <a:t>Control del Producto No Conforme</a:t>
            </a:r>
          </a:p>
          <a:p>
            <a:pPr>
              <a:buFont typeface="Wingdings" pitchFamily="2" charset="2"/>
              <a:buChar char="v"/>
            </a:pPr>
            <a:r>
              <a:rPr lang="es-MX" sz="2400" dirty="0" smtClean="0">
                <a:latin typeface="Tahoma" pitchFamily="34" charset="0"/>
                <a:ea typeface="Tahoma" pitchFamily="34" charset="0"/>
                <a:cs typeface="Tahoma" pitchFamily="34" charset="0"/>
              </a:rPr>
              <a:t>Producto que no cumpla los requerimientos se debe identificar</a:t>
            </a:r>
          </a:p>
          <a:p>
            <a:pPr>
              <a:buNone/>
            </a:pPr>
            <a:r>
              <a:rPr lang="es-MX" sz="2400" dirty="0" smtClean="0">
                <a:latin typeface="Tahoma" pitchFamily="34" charset="0"/>
                <a:ea typeface="Tahoma" pitchFamily="34" charset="0"/>
                <a:cs typeface="Tahoma" pitchFamily="34" charset="0"/>
              </a:rPr>
              <a:t>y controlar para prevenir su uso o entrega no intencionada.</a:t>
            </a:r>
          </a:p>
          <a:p>
            <a:pPr>
              <a:buFont typeface="Wingdings" pitchFamily="2" charset="2"/>
              <a:buChar char="v"/>
            </a:pPr>
            <a:r>
              <a:rPr lang="es-MX" sz="2400" dirty="0" smtClean="0">
                <a:latin typeface="Tahoma" pitchFamily="34" charset="0"/>
                <a:ea typeface="Tahoma" pitchFamily="34" charset="0"/>
                <a:cs typeface="Tahoma" pitchFamily="34" charset="0"/>
              </a:rPr>
              <a:t>Los controles y responsabilidades relacionadas y las</a:t>
            </a:r>
          </a:p>
          <a:p>
            <a:pPr>
              <a:buNone/>
            </a:pPr>
            <a:r>
              <a:rPr lang="es-MX" sz="2400" dirty="0" smtClean="0">
                <a:latin typeface="Tahoma" pitchFamily="34" charset="0"/>
                <a:ea typeface="Tahoma" pitchFamily="34" charset="0"/>
                <a:cs typeface="Tahoma" pitchFamily="34" charset="0"/>
              </a:rPr>
              <a:t>autoridades para manejar el producto no conforme deben </a:t>
            </a:r>
          </a:p>
          <a:p>
            <a:pPr>
              <a:buNone/>
            </a:pPr>
            <a:r>
              <a:rPr lang="es-MX" sz="2400" dirty="0" smtClean="0">
                <a:latin typeface="Tahoma" pitchFamily="34" charset="0"/>
                <a:ea typeface="Tahoma" pitchFamily="34" charset="0"/>
                <a:cs typeface="Tahoma" pitchFamily="34" charset="0"/>
              </a:rPr>
              <a:t>definirse en un Procedimiento.</a:t>
            </a:r>
          </a:p>
          <a:p>
            <a:endParaRPr lang="es-MX" dirty="0"/>
          </a:p>
        </p:txBody>
      </p:sp>
      <p:sp>
        <p:nvSpPr>
          <p:cNvPr id="2" name="1 Título"/>
          <p:cNvSpPr>
            <a:spLocks noGrp="1"/>
          </p:cNvSpPr>
          <p:nvPr>
            <p:ph type="title"/>
          </p:nvPr>
        </p:nvSpPr>
        <p:spPr>
          <a:xfrm>
            <a:off x="457200" y="485800"/>
            <a:ext cx="8229600" cy="1143000"/>
          </a:xfrm>
        </p:spPr>
        <p:txBody>
          <a:bodyPr>
            <a:noAutofit/>
          </a:bodyPr>
          <a:lstStyle/>
          <a:p>
            <a:pPr marL="0" indent="0" algn="ctr"/>
            <a:r>
              <a:rPr lang="es-MX" sz="2800" b="1" dirty="0" smtClean="0">
                <a:solidFill>
                  <a:schemeClr val="accent1">
                    <a:lumMod val="75000"/>
                  </a:schemeClr>
                </a:solidFill>
                <a:effectLst/>
                <a:latin typeface="Tahoma" pitchFamily="34" charset="0"/>
                <a:ea typeface="Tahoma" pitchFamily="34" charset="0"/>
                <a:cs typeface="Tahoma" pitchFamily="34" charset="0"/>
              </a:rPr>
              <a:t>Requisitos de la Norma ISO 9001:2000</a:t>
            </a:r>
            <a:br>
              <a:rPr lang="es-MX" sz="2800" b="1" dirty="0" smtClean="0">
                <a:solidFill>
                  <a:schemeClr val="accent1">
                    <a:lumMod val="75000"/>
                  </a:schemeClr>
                </a:solidFill>
                <a:effectLst/>
                <a:latin typeface="Tahoma" pitchFamily="34" charset="0"/>
                <a:ea typeface="Tahoma" pitchFamily="34" charset="0"/>
                <a:cs typeface="Tahoma" pitchFamily="34" charset="0"/>
              </a:rPr>
            </a:br>
            <a:r>
              <a:rPr lang="es-MX" sz="2800" b="1" dirty="0" smtClean="0">
                <a:solidFill>
                  <a:schemeClr val="accent1">
                    <a:lumMod val="75000"/>
                  </a:schemeClr>
                </a:solidFill>
                <a:effectLst/>
                <a:latin typeface="Tahoma" pitchFamily="34" charset="0"/>
                <a:ea typeface="Tahoma" pitchFamily="34" charset="0"/>
                <a:cs typeface="Tahoma" pitchFamily="34" charset="0"/>
              </a:rPr>
              <a:t>relacionados con los problemas.</a:t>
            </a:r>
            <a:r>
              <a:rPr lang="es-MX" sz="2800" dirty="0" smtClean="0">
                <a:solidFill>
                  <a:schemeClr val="accent1">
                    <a:lumMod val="75000"/>
                  </a:schemeClr>
                </a:solidFill>
                <a:effectLst/>
                <a:latin typeface="Tahoma" pitchFamily="34" charset="0"/>
                <a:ea typeface="Tahoma" pitchFamily="34" charset="0"/>
                <a:cs typeface="Tahoma" pitchFamily="34" charset="0"/>
              </a:rPr>
              <a:t/>
            </a:r>
            <a:br>
              <a:rPr lang="es-MX" sz="2800" dirty="0" smtClean="0">
                <a:solidFill>
                  <a:schemeClr val="accent1">
                    <a:lumMod val="75000"/>
                  </a:schemeClr>
                </a:solidFill>
                <a:effectLst/>
                <a:latin typeface="Tahoma" pitchFamily="34" charset="0"/>
                <a:ea typeface="Tahoma" pitchFamily="34" charset="0"/>
                <a:cs typeface="Tahoma" pitchFamily="34" charset="0"/>
              </a:rPr>
            </a:br>
            <a:r>
              <a:rPr lang="es-MX" sz="2800" dirty="0" smtClean="0">
                <a:solidFill>
                  <a:schemeClr val="accent1">
                    <a:lumMod val="75000"/>
                  </a:schemeClr>
                </a:solidFill>
                <a:effectLst/>
                <a:latin typeface="Tahoma" pitchFamily="34" charset="0"/>
                <a:ea typeface="Tahoma" pitchFamily="34" charset="0"/>
                <a:cs typeface="Tahoma" pitchFamily="34" charset="0"/>
              </a:rPr>
              <a:t/>
            </a:r>
            <a:br>
              <a:rPr lang="es-MX" sz="2800" dirty="0" smtClean="0">
                <a:solidFill>
                  <a:schemeClr val="accent1">
                    <a:lumMod val="75000"/>
                  </a:schemeClr>
                </a:solidFill>
                <a:effectLst/>
                <a:latin typeface="Tahoma" pitchFamily="34" charset="0"/>
                <a:ea typeface="Tahoma" pitchFamily="34" charset="0"/>
                <a:cs typeface="Tahoma" pitchFamily="34" charset="0"/>
              </a:rPr>
            </a:br>
            <a:endParaRPr lang="es-MX" sz="2800" dirty="0">
              <a:solidFill>
                <a:schemeClr val="accent1">
                  <a:lumMod val="75000"/>
                </a:schemeClr>
              </a:solidFill>
              <a:effectLst/>
              <a:latin typeface="Tahoma" pitchFamily="34" charset="0"/>
              <a:ea typeface="Tahoma" pitchFamily="34" charset="0"/>
              <a:cs typeface="Tahoma" pitchFamily="34" charset="0"/>
            </a:endParaRPr>
          </a:p>
        </p:txBody>
      </p:sp>
      <p:sp>
        <p:nvSpPr>
          <p:cNvPr id="4" name="3 Rectángulo"/>
          <p:cNvSpPr/>
          <p:nvPr/>
        </p:nvSpPr>
        <p:spPr>
          <a:xfrm>
            <a:off x="2483768" y="4370328"/>
            <a:ext cx="4788024" cy="1938992"/>
          </a:xfrm>
          <a:prstGeom prst="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1003">
            <a:schemeClr val="lt2"/>
          </a:fillRef>
          <a:effectRef idx="3">
            <a:schemeClr val="accent4"/>
          </a:effectRef>
          <a:fontRef idx="minor">
            <a:schemeClr val="lt1"/>
          </a:fontRef>
        </p:style>
        <p:txBody>
          <a:bodyPr wrap="square">
            <a:spAutoFit/>
          </a:bodyPr>
          <a:lstStyle/>
          <a:p>
            <a:pPr algn="ct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Mejora</a:t>
            </a:r>
          </a:p>
          <a:p>
            <a:endPar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a:p>
            <a:pPr algn="ct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Mejora continua.</a:t>
            </a:r>
          </a:p>
          <a:p>
            <a:pPr algn="ct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Acciones correctivas. </a:t>
            </a:r>
          </a:p>
          <a:p>
            <a:pPr algn="ct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Acciones preventivas.</a:t>
            </a:r>
            <a:endParaRPr lang="es-MX"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996952"/>
            <a:ext cx="8229600" cy="1143000"/>
          </a:xfrm>
          <a:effectLst>
            <a:glow rad="228600">
              <a:schemeClr val="accent1">
                <a:satMod val="175000"/>
                <a:alpha val="40000"/>
              </a:schemeClr>
            </a:glow>
          </a:effectLst>
        </p:spPr>
        <p:txBody>
          <a:bodyPr>
            <a:noAutofit/>
          </a:bodyPr>
          <a:lstStyle/>
          <a:p>
            <a:pPr algn="ctr"/>
            <a:r>
              <a:rPr lang="es-MX" sz="4800" dirty="0" smtClean="0">
                <a:ln w="900" cmpd="sng">
                  <a:solidFill>
                    <a:schemeClr val="bg2">
                      <a:lumMod val="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latin typeface="Tahoma" pitchFamily="34" charset="0"/>
                <a:ea typeface="Tahoma" pitchFamily="34" charset="0"/>
                <a:cs typeface="Tahoma" pitchFamily="34" charset="0"/>
              </a:rPr>
              <a:t>10.- ASPECTOS GENERALES DE AUDITORIA BAJO ENFOQUE DE PROCESOS</a:t>
            </a:r>
            <a:endParaRPr lang="es-MX" sz="4800" dirty="0">
              <a:ln w="900" cmpd="sng">
                <a:solidFill>
                  <a:schemeClr val="bg2">
                    <a:lumMod val="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848" y="1340768"/>
            <a:ext cx="8229600" cy="2160239"/>
          </a:xfrm>
        </p:spPr>
        <p:txBody>
          <a:bodyPr>
            <a:noAutofit/>
          </a:bodyPr>
          <a:lstStyle/>
          <a:p>
            <a:pPr>
              <a:buNone/>
            </a:pPr>
            <a:r>
              <a:rPr lang="es-ES" sz="2400" dirty="0" smtClean="0">
                <a:latin typeface="Tahoma" pitchFamily="34" charset="0"/>
                <a:ea typeface="Tahoma" pitchFamily="34" charset="0"/>
                <a:cs typeface="Tahoma" pitchFamily="34" charset="0"/>
              </a:rPr>
              <a:t>La auditoria Interna es una de las principales fuentes de </a:t>
            </a:r>
          </a:p>
          <a:p>
            <a:pPr>
              <a:buNone/>
            </a:pPr>
            <a:r>
              <a:rPr lang="es-ES" sz="2400" dirty="0" smtClean="0">
                <a:latin typeface="Tahoma" pitchFamily="34" charset="0"/>
                <a:ea typeface="Tahoma" pitchFamily="34" charset="0"/>
                <a:cs typeface="Tahoma" pitchFamily="34" charset="0"/>
              </a:rPr>
              <a:t>información para la alta dirección para medir el desempeño de la </a:t>
            </a:r>
          </a:p>
          <a:p>
            <a:pPr>
              <a:buNone/>
            </a:pPr>
            <a:r>
              <a:rPr lang="es-ES" sz="2400" dirty="0" smtClean="0">
                <a:latin typeface="Tahoma" pitchFamily="34" charset="0"/>
                <a:ea typeface="Tahoma" pitchFamily="34" charset="0"/>
                <a:cs typeface="Tahoma" pitchFamily="34" charset="0"/>
              </a:rPr>
              <a:t>organización y por ello el grado de importancia de la misma.</a:t>
            </a:r>
          </a:p>
          <a:p>
            <a:pPr>
              <a:buNone/>
            </a:pPr>
            <a:r>
              <a:rPr lang="es-MX" sz="2400" dirty="0" smtClean="0">
                <a:latin typeface="Tahoma" pitchFamily="34" charset="0"/>
                <a:ea typeface="Tahoma" pitchFamily="34" charset="0"/>
                <a:cs typeface="Tahoma" pitchFamily="34" charset="0"/>
              </a:rPr>
              <a:t>Los certificados entregados están firmados por Auditores Líderes certificados en ISO 9001:2008 teniendo validez nacional e internacional.</a:t>
            </a:r>
          </a:p>
          <a:p>
            <a:pPr>
              <a:buNone/>
            </a:pPr>
            <a:endParaRPr lang="es-MX" sz="2400" dirty="0">
              <a:latin typeface="Tahoma" pitchFamily="34" charset="0"/>
              <a:ea typeface="Tahoma" pitchFamily="34" charset="0"/>
              <a:cs typeface="Tahoma" pitchFamily="34" charset="0"/>
            </a:endParaRPr>
          </a:p>
        </p:txBody>
      </p:sp>
      <p:sp>
        <p:nvSpPr>
          <p:cNvPr id="4" name="3 Rectángulo"/>
          <p:cNvSpPr/>
          <p:nvPr/>
        </p:nvSpPr>
        <p:spPr>
          <a:xfrm>
            <a:off x="827584" y="4797152"/>
            <a:ext cx="7956376" cy="1200329"/>
          </a:xfrm>
          <a:prstGeom prst="rect">
            <a:avLst/>
          </a:prstGeom>
          <a:effectLst>
            <a:softEdge rad="127000"/>
          </a:effectLst>
        </p:spPr>
        <p:style>
          <a:lnRef idx="2">
            <a:schemeClr val="accent1"/>
          </a:lnRef>
          <a:fillRef idx="1001">
            <a:schemeClr val="dk1"/>
          </a:fillRef>
          <a:effectRef idx="0">
            <a:schemeClr val="accent1"/>
          </a:effectRef>
          <a:fontRef idx="minor">
            <a:schemeClr val="dk1"/>
          </a:fontRef>
        </p:style>
        <p:txBody>
          <a:bodyPr wrap="square">
            <a:spAutoFit/>
          </a:bodyPr>
          <a:lstStyle/>
          <a:p>
            <a:pPr algn="ctr"/>
            <a:r>
              <a:rPr lang="es-MX" sz="2400" b="1" dirty="0" smtClean="0">
                <a:ln w="12700">
                  <a:solidFill>
                    <a:schemeClr val="bg2">
                      <a:lumMod val="2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Tahoma" pitchFamily="34" charset="0"/>
                <a:ea typeface="Tahoma" pitchFamily="34" charset="0"/>
                <a:cs typeface="Tahoma" pitchFamily="34" charset="0"/>
              </a:rPr>
              <a:t>La persona encargada de hacer esas auditorias  debe conocer previamente la estructura y los requerimientos de ISO 9001:2008 </a:t>
            </a:r>
            <a:endParaRPr lang="es-MX" sz="2400" b="1" dirty="0">
              <a:ln w="12700">
                <a:solidFill>
                  <a:schemeClr val="bg2">
                    <a:lumMod val="2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6" name="5 Título"/>
          <p:cNvSpPr>
            <a:spLocks noGrp="1"/>
          </p:cNvSpPr>
          <p:nvPr>
            <p:ph type="title"/>
          </p:nvPr>
        </p:nvSpPr>
        <p:spPr/>
        <p:txBody>
          <a:bodyPr>
            <a:normAutofit/>
          </a:bodyPr>
          <a:lstStyle/>
          <a:p>
            <a:pPr algn="ctr"/>
            <a:r>
              <a:rPr lang="es-MX" sz="2800" spc="50" dirty="0" smtClean="0">
                <a:ln w="13500">
                  <a:solidFill>
                    <a:schemeClr val="accent1">
                      <a:shade val="2500"/>
                      <a:alpha val="6500"/>
                    </a:schemeClr>
                  </a:solidFill>
                  <a:prstDash val="solid"/>
                </a:ln>
                <a:solidFill>
                  <a:schemeClr val="accent1">
                    <a:lumMod val="7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rPr>
              <a:t>AUDITORÍA INTERNA</a:t>
            </a:r>
            <a:endParaRPr lang="es-MX" sz="2800" spc="50" dirty="0">
              <a:ln w="13500">
                <a:solidFill>
                  <a:schemeClr val="accent1">
                    <a:shade val="2500"/>
                    <a:alpha val="6500"/>
                  </a:schemeClr>
                </a:solidFill>
                <a:prstDash val="solid"/>
              </a:ln>
              <a:solidFill>
                <a:schemeClr val="accent1">
                  <a:lumMod val="7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373346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124744"/>
            <a:ext cx="8229600" cy="1515624"/>
          </a:xfrm>
        </p:spPr>
        <p:txBody>
          <a:bodyPr/>
          <a:lstStyle/>
          <a:p>
            <a:pPr>
              <a:buNone/>
            </a:pPr>
            <a:r>
              <a:rPr lang="es-MX" sz="2400" dirty="0" smtClean="0">
                <a:latin typeface="Tahoma" pitchFamily="34" charset="0"/>
                <a:ea typeface="Tahoma" pitchFamily="34" charset="0"/>
                <a:cs typeface="Tahoma" pitchFamily="34" charset="0"/>
              </a:rPr>
              <a:t>Los certificados entregados están firmados por Auditores Líderes certificados en ISO 9001:2008 teniendo validez nacional e internacional.</a:t>
            </a:r>
          </a:p>
        </p:txBody>
      </p:sp>
      <p:pic>
        <p:nvPicPr>
          <p:cNvPr id="3" name="2 Imagen" descr="business_man_and_woman_sm_wm.jpg"/>
          <p:cNvPicPr>
            <a:picLocks noChangeAspect="1"/>
          </p:cNvPicPr>
          <p:nvPr/>
        </p:nvPicPr>
        <p:blipFill>
          <a:blip r:embed="rId2" cstate="print"/>
          <a:stretch>
            <a:fillRect/>
          </a:stretch>
        </p:blipFill>
        <p:spPr>
          <a:xfrm>
            <a:off x="2627784" y="2636912"/>
            <a:ext cx="2880320" cy="288032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buNone/>
            </a:pPr>
            <a:r>
              <a:rPr lang="es-MX" sz="2400" dirty="0" smtClean="0">
                <a:latin typeface="Tahoma" pitchFamily="34" charset="0"/>
                <a:ea typeface="Tahoma" pitchFamily="34" charset="0"/>
                <a:cs typeface="Tahoma" pitchFamily="34" charset="0"/>
              </a:rPr>
              <a:t>Planta un limite de maquilas </a:t>
            </a:r>
            <a:r>
              <a:rPr lang="es-MX" sz="2400" dirty="0" err="1" smtClean="0">
                <a:latin typeface="Tahoma" pitchFamily="34" charset="0"/>
                <a:ea typeface="Tahoma" pitchFamily="34" charset="0"/>
                <a:cs typeface="Tahoma" pitchFamily="34" charset="0"/>
              </a:rPr>
              <a:t>tetakawi</a:t>
            </a:r>
            <a:r>
              <a:rPr lang="es-MX" sz="2400" dirty="0" smtClean="0">
                <a:latin typeface="Tahoma" pitchFamily="34" charset="0"/>
                <a:ea typeface="Tahoma" pitchFamily="34" charset="0"/>
                <a:cs typeface="Tahoma" pitchFamily="34" charset="0"/>
              </a:rPr>
              <a:t>. </a:t>
            </a:r>
          </a:p>
          <a:p>
            <a:pPr>
              <a:buNone/>
            </a:pPr>
            <a:r>
              <a:rPr lang="es-MX" sz="2400" dirty="0" smtClean="0">
                <a:latin typeface="Tahoma" pitchFamily="34" charset="0"/>
                <a:ea typeface="Tahoma" pitchFamily="34" charset="0"/>
                <a:cs typeface="Tahoma" pitchFamily="34" charset="0"/>
              </a:rPr>
              <a:t>Arasás de embarqué, se llenan KPI </a:t>
            </a:r>
          </a:p>
          <a:p>
            <a:pPr>
              <a:buNone/>
            </a:pPr>
            <a:r>
              <a:rPr lang="es-MX" sz="2400" dirty="0" smtClean="0">
                <a:latin typeface="Tahoma" pitchFamily="34" charset="0"/>
                <a:ea typeface="Tahoma" pitchFamily="34" charset="0"/>
                <a:cs typeface="Tahoma" pitchFamily="34" charset="0"/>
              </a:rPr>
              <a:t>¿Que es? un medidor de desempeño, que llena la persona encargada del área, tomando en cuenta barios aspectos. </a:t>
            </a:r>
          </a:p>
          <a:p>
            <a:r>
              <a:rPr lang="es-MX" sz="2400" dirty="0" smtClean="0">
                <a:latin typeface="Tahoma" pitchFamily="34" charset="0"/>
                <a:ea typeface="Tahoma" pitchFamily="34" charset="0"/>
                <a:cs typeface="Tahoma" pitchFamily="34" charset="0"/>
              </a:rPr>
              <a:t>Tiempo de entrega.</a:t>
            </a:r>
          </a:p>
          <a:p>
            <a:r>
              <a:rPr lang="es-MX" sz="2400" dirty="0" smtClean="0">
                <a:latin typeface="Tahoma" pitchFamily="34" charset="0"/>
                <a:ea typeface="Tahoma" pitchFamily="34" charset="0"/>
                <a:cs typeface="Tahoma" pitchFamily="34" charset="0"/>
              </a:rPr>
              <a:t>Protección del producto.</a:t>
            </a:r>
          </a:p>
          <a:p>
            <a:r>
              <a:rPr lang="es-MX" sz="2400" dirty="0" smtClean="0">
                <a:latin typeface="Tahoma" pitchFamily="34" charset="0"/>
                <a:ea typeface="Tahoma" pitchFamily="34" charset="0"/>
                <a:cs typeface="Tahoma" pitchFamily="34" charset="0"/>
              </a:rPr>
              <a:t>Empaqué.</a:t>
            </a:r>
          </a:p>
          <a:p>
            <a:r>
              <a:rPr lang="es-MX" sz="2400" dirty="0" smtClean="0">
                <a:latin typeface="Tahoma" pitchFamily="34" charset="0"/>
                <a:ea typeface="Tahoma" pitchFamily="34" charset="0"/>
                <a:cs typeface="Tahoma" pitchFamily="34" charset="0"/>
              </a:rPr>
              <a:t>Factura. </a:t>
            </a:r>
          </a:p>
          <a:p>
            <a:r>
              <a:rPr lang="es-MX" sz="2400" dirty="0" smtClean="0">
                <a:latin typeface="Tahoma" pitchFamily="34" charset="0"/>
                <a:ea typeface="Tahoma" pitchFamily="34" charset="0"/>
                <a:cs typeface="Tahoma" pitchFamily="34" charset="0"/>
              </a:rPr>
              <a:t>Rastreo.</a:t>
            </a:r>
          </a:p>
        </p:txBody>
      </p:sp>
      <p:sp>
        <p:nvSpPr>
          <p:cNvPr id="2" name="1 Título"/>
          <p:cNvSpPr>
            <a:spLocks noGrp="1"/>
          </p:cNvSpPr>
          <p:nvPr>
            <p:ph type="title"/>
          </p:nvPr>
        </p:nvSpPr>
        <p:spPr/>
        <p:txBody>
          <a:bodyPr>
            <a:normAutofit/>
          </a:bodyPr>
          <a:lstStyle/>
          <a:p>
            <a:r>
              <a:rPr lang="es-MX" sz="2800" dirty="0" smtClean="0">
                <a:solidFill>
                  <a:schemeClr val="bg2">
                    <a:lumMod val="25000"/>
                  </a:schemeClr>
                </a:solidFill>
                <a:effectLst/>
                <a:latin typeface="Tahoma" pitchFamily="34" charset="0"/>
                <a:ea typeface="Tahoma" pitchFamily="34" charset="0"/>
                <a:cs typeface="Tahoma" pitchFamily="34" charset="0"/>
              </a:rPr>
              <a:t>EJEMPLO: </a:t>
            </a:r>
            <a:endParaRPr lang="es-MX" sz="2800" dirty="0">
              <a:solidFill>
                <a:schemeClr val="bg2">
                  <a:lumMod val="25000"/>
                </a:schemeClr>
              </a:solidFill>
              <a:effectLst/>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250380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146250"/>
          </a:xfrm>
        </p:spPr>
        <p:txBody>
          <a:bodyPr>
            <a:noAutofit/>
          </a:bodyPr>
          <a:lstStyle/>
          <a:p>
            <a:r>
              <a:rPr lang="es-MX" sz="2400" dirty="0" smtClean="0">
                <a:effectLst/>
                <a:latin typeface="Tahoma" pitchFamily="34" charset="0"/>
                <a:ea typeface="Tahoma" pitchFamily="34" charset="0"/>
                <a:cs typeface="Tahoma" pitchFamily="34" charset="0"/>
              </a:rPr>
              <a:t>Grafico indicador.</a:t>
            </a:r>
            <a:br>
              <a:rPr lang="es-MX" sz="2400" dirty="0" smtClean="0">
                <a:effectLst/>
                <a:latin typeface="Tahoma" pitchFamily="34" charset="0"/>
                <a:ea typeface="Tahoma" pitchFamily="34" charset="0"/>
                <a:cs typeface="Tahoma" pitchFamily="34" charset="0"/>
              </a:rPr>
            </a:br>
            <a:r>
              <a:rPr lang="es-MX" sz="2400" dirty="0" smtClean="0">
                <a:effectLst/>
                <a:latin typeface="Tahoma" pitchFamily="34" charset="0"/>
                <a:ea typeface="Tahoma" pitchFamily="34" charset="0"/>
                <a:cs typeface="Tahoma" pitchFamily="34" charset="0"/>
              </a:rPr>
              <a:t>Entregas a tiempo….1</a:t>
            </a:r>
            <a:br>
              <a:rPr lang="es-MX" sz="2400" dirty="0" smtClean="0">
                <a:effectLst/>
                <a:latin typeface="Tahoma" pitchFamily="34" charset="0"/>
                <a:ea typeface="Tahoma" pitchFamily="34" charset="0"/>
                <a:cs typeface="Tahoma" pitchFamily="34" charset="0"/>
              </a:rPr>
            </a:br>
            <a:r>
              <a:rPr lang="es-MX" sz="2400" dirty="0" smtClean="0">
                <a:effectLst/>
                <a:latin typeface="Tahoma" pitchFamily="34" charset="0"/>
                <a:ea typeface="Tahoma" pitchFamily="34" charset="0"/>
                <a:cs typeface="Tahoma" pitchFamily="34" charset="0"/>
              </a:rPr>
              <a:t>rastreo…..2</a:t>
            </a:r>
            <a:br>
              <a:rPr lang="es-MX" sz="2400" dirty="0" smtClean="0">
                <a:effectLst/>
                <a:latin typeface="Tahoma" pitchFamily="34" charset="0"/>
                <a:ea typeface="Tahoma" pitchFamily="34" charset="0"/>
                <a:cs typeface="Tahoma" pitchFamily="34" charset="0"/>
              </a:rPr>
            </a:br>
            <a:r>
              <a:rPr lang="es-MX" sz="2400" dirty="0" smtClean="0">
                <a:effectLst/>
                <a:latin typeface="Tahoma" pitchFamily="34" charset="0"/>
                <a:ea typeface="Tahoma" pitchFamily="34" charset="0"/>
                <a:cs typeface="Tahoma" pitchFamily="34" charset="0"/>
              </a:rPr>
              <a:t>calidad en el producto..3</a:t>
            </a:r>
            <a:endParaRPr lang="es-MX" sz="2400" dirty="0">
              <a:effectLst/>
              <a:latin typeface="Tahoma" pitchFamily="34" charset="0"/>
              <a:ea typeface="Tahoma" pitchFamily="34" charset="0"/>
              <a:cs typeface="Tahoma" pitchFamily="34" charset="0"/>
            </a:endParaRPr>
          </a:p>
        </p:txBody>
      </p:sp>
      <p:graphicFrame>
        <p:nvGraphicFramePr>
          <p:cNvPr id="5" name="4 Gráfico"/>
          <p:cNvGraphicFramePr/>
          <p:nvPr/>
        </p:nvGraphicFramePr>
        <p:xfrm>
          <a:off x="755576" y="2348880"/>
          <a:ext cx="7560840" cy="35283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err="1" smtClean="0"/>
              <a:t>Administracion</a:t>
            </a:r>
            <a:r>
              <a:rPr lang="es-ES" dirty="0" smtClean="0"/>
              <a:t> de compras y materiales (</a:t>
            </a:r>
            <a:r>
              <a:rPr lang="es-ES" dirty="0" err="1" smtClean="0"/>
              <a:t>Michiel</a:t>
            </a:r>
            <a:r>
              <a:rPr lang="es-ES" dirty="0" smtClean="0"/>
              <a:t> </a:t>
            </a:r>
            <a:r>
              <a:rPr lang="es-ES" dirty="0" err="1" smtClean="0"/>
              <a:t>Leenders</a:t>
            </a:r>
            <a:r>
              <a:rPr lang="es-ES" dirty="0" smtClean="0"/>
              <a:t> Harold E. </a:t>
            </a:r>
            <a:r>
              <a:rPr lang="es-ES" dirty="0" err="1" smtClean="0"/>
              <a:t>Fearon</a:t>
            </a:r>
            <a:r>
              <a:rPr lang="es-ES" dirty="0" smtClean="0"/>
              <a:t> </a:t>
            </a:r>
            <a:r>
              <a:rPr lang="es-ES" dirty="0" err="1" smtClean="0"/>
              <a:t>Wilbur</a:t>
            </a:r>
            <a:r>
              <a:rPr lang="es-ES" dirty="0" smtClean="0"/>
              <a:t> B. </a:t>
            </a:r>
            <a:r>
              <a:rPr lang="es-ES" dirty="0" err="1" smtClean="0"/>
              <a:t>England</a:t>
            </a:r>
            <a:r>
              <a:rPr lang="es-ES" dirty="0" smtClean="0"/>
              <a:t>).</a:t>
            </a:r>
          </a:p>
          <a:p>
            <a:pPr>
              <a:buNone/>
            </a:pPr>
            <a:r>
              <a:rPr lang="es-ES" dirty="0" smtClean="0"/>
              <a:t>   Compras un enfoque </a:t>
            </a:r>
            <a:r>
              <a:rPr lang="es-ES" dirty="0" err="1" smtClean="0"/>
              <a:t>estrategico</a:t>
            </a:r>
            <a:r>
              <a:rPr lang="es-ES" dirty="0" smtClean="0"/>
              <a:t> (</a:t>
            </a:r>
            <a:r>
              <a:rPr lang="es-ES" dirty="0" err="1" smtClean="0"/>
              <a:t>toonel</a:t>
            </a:r>
            <a:r>
              <a:rPr lang="es-ES" dirty="0" smtClean="0"/>
              <a:t> Cruz </a:t>
            </a:r>
            <a:r>
              <a:rPr lang="es-ES" dirty="0" err="1" smtClean="0"/>
              <a:t>Mecinas</a:t>
            </a:r>
            <a:r>
              <a:rPr lang="es-ES" dirty="0" smtClean="0"/>
              <a:t>)</a:t>
            </a:r>
          </a:p>
          <a:p>
            <a:endParaRPr lang="es-MX" dirty="0"/>
          </a:p>
        </p:txBody>
      </p:sp>
      <p:sp>
        <p:nvSpPr>
          <p:cNvPr id="3" name="2 Título"/>
          <p:cNvSpPr>
            <a:spLocks noGrp="1"/>
          </p:cNvSpPr>
          <p:nvPr>
            <p:ph type="title"/>
          </p:nvPr>
        </p:nvSpPr>
        <p:spPr/>
        <p:txBody>
          <a:bodyPr>
            <a:normAutofit fontScale="90000"/>
          </a:bodyPr>
          <a:lstStyle/>
          <a:p>
            <a:r>
              <a:rPr lang="es-ES" dirty="0" smtClean="0"/>
              <a:t>Referencias:</a:t>
            </a:r>
            <a:br>
              <a:rPr lang="es-ES" dirty="0" smtClean="0"/>
            </a:br>
            <a:endParaRPr lang="es-MX"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2"/>
            <a:ext cx="8229600" cy="4525963"/>
          </a:xfrm>
        </p:spPr>
        <p:txBody>
          <a:bodyPr>
            <a:normAutofit fontScale="92500"/>
          </a:bodyPr>
          <a:lstStyle/>
          <a:p>
            <a:pPr marL="624078" indent="-514350">
              <a:buFont typeface="+mj-lt"/>
              <a:buAutoNum type="alphaLcParenR" startAt="5"/>
            </a:pPr>
            <a:r>
              <a:rPr lang="es-MX" sz="2600" dirty="0" smtClean="0">
                <a:latin typeface="Tahoma" pitchFamily="34" charset="0"/>
                <a:ea typeface="Tahoma" pitchFamily="34" charset="0"/>
                <a:cs typeface="Tahoma" pitchFamily="34" charset="0"/>
              </a:rPr>
              <a:t>Definir las responsabilidades y autoridades, y comunicarlas dentro de la organización.</a:t>
            </a:r>
          </a:p>
          <a:p>
            <a:pPr marL="624078" indent="-514350">
              <a:buFont typeface="+mj-lt"/>
              <a:buAutoNum type="alphaLcParenR" startAt="5"/>
            </a:pPr>
            <a:r>
              <a:rPr lang="es-MX" sz="2600" dirty="0" smtClean="0">
                <a:latin typeface="Tahoma" pitchFamily="34" charset="0"/>
                <a:ea typeface="Tahoma" pitchFamily="34" charset="0"/>
                <a:cs typeface="Tahoma" pitchFamily="34" charset="0"/>
              </a:rPr>
              <a:t>Elegir un responsable del sistema de gestión de la calidad.</a:t>
            </a:r>
          </a:p>
          <a:p>
            <a:pPr marL="624078" indent="-514350">
              <a:buFont typeface="+mj-lt"/>
              <a:buAutoNum type="alphaLcParenR" startAt="7"/>
            </a:pPr>
            <a:r>
              <a:rPr lang="es-MX" sz="2600" dirty="0" smtClean="0">
                <a:latin typeface="Tahoma" pitchFamily="34" charset="0"/>
                <a:ea typeface="Tahoma" pitchFamily="34" charset="0"/>
                <a:cs typeface="Tahoma" pitchFamily="34" charset="0"/>
              </a:rPr>
              <a:t>Realizar la revisión del SGC a intervalos planificados.</a:t>
            </a:r>
          </a:p>
          <a:p>
            <a:pPr marL="624078" indent="-514350">
              <a:buFont typeface="+mj-lt"/>
              <a:buAutoNum type="alphaLcParenR" startAt="7"/>
            </a:pPr>
            <a:r>
              <a:rPr lang="es-MX" sz="2600" dirty="0" smtClean="0">
                <a:latin typeface="Tahoma" pitchFamily="34" charset="0"/>
                <a:ea typeface="Tahoma" pitchFamily="34" charset="0"/>
                <a:cs typeface="Tahoma" pitchFamily="34" charset="0"/>
              </a:rPr>
              <a:t>Actuar en el caso de detectar deficiencias en el resultado de la revisión anterior.</a:t>
            </a:r>
          </a:p>
          <a:p>
            <a:pPr>
              <a:buNone/>
            </a:pPr>
            <a:r>
              <a:rPr lang="es-MX" sz="2600" dirty="0" smtClean="0">
                <a:latin typeface="Tahoma" pitchFamily="34" charset="0"/>
                <a:ea typeface="Tahoma" pitchFamily="34" charset="0"/>
                <a:cs typeface="Tahoma" pitchFamily="34" charset="0"/>
              </a:rPr>
              <a:t>Es importante guardar el registro de la revisión del sistema de gestión de la calidad por parte de la dirección, así como de las acciones tomadas en base al informe.</a:t>
            </a:r>
          </a:p>
          <a:p>
            <a:endParaRPr lang="es-MX" dirty="0" smtClean="0"/>
          </a:p>
          <a:p>
            <a:endParaRPr lang="es-MX" dirty="0"/>
          </a:p>
        </p:txBody>
      </p:sp>
      <p:pic>
        <p:nvPicPr>
          <p:cNvPr id="5" name="Picture 2" descr="http://1.bp.blogspot.com/-MeL5i718ih4/TV6ptoxyWQI/AAAAAAAAAAM/BF_YrPGpEDo/s1600/image004.gif"/>
          <p:cNvPicPr>
            <a:picLocks noChangeAspect="1" noChangeArrowheads="1" noCrop="1"/>
          </p:cNvPicPr>
          <p:nvPr/>
        </p:nvPicPr>
        <p:blipFill>
          <a:blip r:embed="rId2" cstate="print"/>
          <a:srcRect/>
          <a:stretch>
            <a:fillRect/>
          </a:stretch>
        </p:blipFill>
        <p:spPr bwMode="auto">
          <a:xfrm>
            <a:off x="5220072" y="4464496"/>
            <a:ext cx="3631542" cy="2204864"/>
          </a:xfrm>
          <a:prstGeom prst="ellipse">
            <a:avLst/>
          </a:prstGeom>
          <a:ln w="63500" cap="rnd">
            <a:solidFill>
              <a:schemeClr val="bg2">
                <a:lumMod val="75000"/>
              </a:schemeClr>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700808"/>
            <a:ext cx="8229600" cy="4525963"/>
          </a:xfrm>
        </p:spPr>
        <p:txBody>
          <a:bodyPr/>
          <a:lstStyle/>
          <a:p>
            <a:pPr marL="624078" indent="-514350" algn="ctr">
              <a:buNone/>
            </a:pPr>
            <a:r>
              <a:rPr lang="es-MX" sz="4800" b="1" dirty="0" smtClean="0">
                <a:solidFill>
                  <a:schemeClr val="accent1">
                    <a:lumMod val="75000"/>
                  </a:schemeClr>
                </a:solidFill>
                <a:latin typeface="Tahoma" pitchFamily="34" charset="0"/>
                <a:ea typeface="Tahoma" pitchFamily="34" charset="0"/>
                <a:cs typeface="Tahoma" pitchFamily="34" charset="0"/>
              </a:rPr>
              <a:t>2.- Determinación de recursos de un proceso</a:t>
            </a:r>
          </a:p>
          <a:p>
            <a:pPr algn="ctr"/>
            <a:endParaRPr lang="es-MX" dirty="0"/>
          </a:p>
        </p:txBody>
      </p:sp>
      <p:pic>
        <p:nvPicPr>
          <p:cNvPr id="3" name="Picture 127"/>
          <p:cNvPicPr>
            <a:picLocks noChangeAspect="1" noChangeArrowheads="1"/>
          </p:cNvPicPr>
          <p:nvPr/>
        </p:nvPicPr>
        <p:blipFill>
          <a:blip r:embed="rId2" cstate="print"/>
          <a:srcRect/>
          <a:stretch>
            <a:fillRect/>
          </a:stretch>
        </p:blipFill>
        <p:spPr bwMode="auto">
          <a:xfrm>
            <a:off x="3275856" y="3645024"/>
            <a:ext cx="2667000" cy="2608263"/>
          </a:xfrm>
          <a:prstGeom prst="ellipse">
            <a:avLst/>
          </a:prstGeom>
          <a:ln w="63500" cap="rnd">
            <a:solidFill>
              <a:schemeClr val="bg2">
                <a:lumMod val="75000"/>
              </a:schemeClr>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28800"/>
            <a:ext cx="8568952" cy="2088232"/>
          </a:xfrm>
        </p:spPr>
        <p:txBody>
          <a:bodyPr>
            <a:normAutofit/>
          </a:bodyPr>
          <a:lstStyle/>
          <a:p>
            <a:pPr>
              <a:buNone/>
            </a:pPr>
            <a:r>
              <a:rPr lang="es-MX" sz="2400" dirty="0" smtClean="0">
                <a:solidFill>
                  <a:schemeClr val="accent1">
                    <a:lumMod val="50000"/>
                  </a:schemeClr>
                </a:solidFill>
                <a:latin typeface="Tahoma" pitchFamily="34" charset="0"/>
                <a:ea typeface="Tahoma" pitchFamily="34" charset="0"/>
                <a:cs typeface="Tahoma" pitchFamily="34" charset="0"/>
              </a:rPr>
              <a:t>Este requisito consiste en identificar y proporcionar recursos necesarios para la implantación, mantenimiento y mejora continua de la efectividad  de la calidad, con el objeto de lograr la satisfacción del cliente y los objetivos de la calidad que se hayan fijado. </a:t>
            </a:r>
          </a:p>
          <a:p>
            <a:endParaRPr lang="es-MX" dirty="0"/>
          </a:p>
        </p:txBody>
      </p:sp>
      <p:sp>
        <p:nvSpPr>
          <p:cNvPr id="2" name="1 Título"/>
          <p:cNvSpPr>
            <a:spLocks noGrp="1"/>
          </p:cNvSpPr>
          <p:nvPr>
            <p:ph type="title"/>
          </p:nvPr>
        </p:nvSpPr>
        <p:spPr/>
        <p:txBody>
          <a:bodyPr>
            <a:normAutofit/>
          </a:bodyPr>
          <a:lstStyle/>
          <a:p>
            <a:pPr algn="ctr"/>
            <a:r>
              <a:rPr lang="es-MX" sz="2800" dirty="0" smtClean="0">
                <a:solidFill>
                  <a:schemeClr val="accent1">
                    <a:lumMod val="75000"/>
                  </a:schemeClr>
                </a:solidFill>
                <a:effectLst/>
                <a:latin typeface="Tahoma" pitchFamily="34" charset="0"/>
                <a:ea typeface="Tahoma" pitchFamily="34" charset="0"/>
                <a:cs typeface="Tahoma" pitchFamily="34" charset="0"/>
              </a:rPr>
              <a:t>DETERMINACION Y RECURSOS DE UN PROCESO   </a:t>
            </a:r>
            <a:endParaRPr lang="es-MX" sz="2800" dirty="0">
              <a:solidFill>
                <a:schemeClr val="accent1">
                  <a:lumMod val="75000"/>
                </a:schemeClr>
              </a:solidFill>
              <a:effectLst/>
              <a:latin typeface="Tahoma" pitchFamily="34" charset="0"/>
              <a:ea typeface="Tahoma" pitchFamily="34" charset="0"/>
              <a:cs typeface="Tahoma" pitchFamily="34" charset="0"/>
            </a:endParaRPr>
          </a:p>
        </p:txBody>
      </p:sp>
      <p:pic>
        <p:nvPicPr>
          <p:cNvPr id="4" name="Picture 2" descr="http://us.123rf.com/400wm/400/400/plrang/plrang0904/plrang090400024/4640453-eco-sistema-de-interferencia-la-modelaci-n-del-proceso-los-recursos-humanos--equipo-finalizaci-n.jpg"/>
          <p:cNvPicPr>
            <a:picLocks noChangeAspect="1" noChangeArrowheads="1"/>
          </p:cNvPicPr>
          <p:nvPr/>
        </p:nvPicPr>
        <p:blipFill>
          <a:blip r:embed="rId2" cstate="print"/>
          <a:srcRect/>
          <a:stretch>
            <a:fillRect/>
          </a:stretch>
        </p:blipFill>
        <p:spPr bwMode="auto">
          <a:xfrm>
            <a:off x="4427984" y="3573016"/>
            <a:ext cx="4405989" cy="3168352"/>
          </a:xfrm>
          <a:prstGeom prst="rect">
            <a:avLst/>
          </a:prstGeom>
          <a:ln>
            <a:solidFill>
              <a:schemeClr val="bg2">
                <a:lumMod val="75000"/>
              </a:schemeClr>
            </a:solidFill>
          </a:ln>
          <a:effectLst>
            <a:outerShdw blurRad="190500" algn="tl" rotWithShape="0">
              <a:srgbClr val="000000">
                <a:alpha val="70000"/>
              </a:srgbClr>
            </a:outerShdw>
          </a:effectLst>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51520" y="260648"/>
            <a:ext cx="4680520" cy="5232202"/>
          </a:xfrm>
          <a:prstGeom prst="rect">
            <a:avLst/>
          </a:prstGeom>
        </p:spPr>
        <p:txBody>
          <a:bodyPr wrap="square">
            <a:spAutoFit/>
          </a:bodyPr>
          <a:lstStyle/>
          <a:p>
            <a:pPr>
              <a:buNone/>
              <a:defRPr/>
            </a:pPr>
            <a:r>
              <a:rPr lang="es-MX" sz="2800" b="1" dirty="0" smtClean="0">
                <a:solidFill>
                  <a:schemeClr val="accent1">
                    <a:lumMod val="75000"/>
                  </a:schemeClr>
                </a:solidFill>
                <a:latin typeface="Tahoma" pitchFamily="34" charset="0"/>
                <a:ea typeface="Tahoma" pitchFamily="34" charset="0"/>
                <a:cs typeface="Tahoma" pitchFamily="34" charset="0"/>
              </a:rPr>
              <a:t>DIFICULTADES Y OBSTÁCULOS AL IMPLANTAR</a:t>
            </a:r>
          </a:p>
          <a:p>
            <a:pPr>
              <a:buFont typeface="Wingdings" pitchFamily="2" charset="2"/>
              <a:buChar char="v"/>
              <a:defRPr/>
            </a:pPr>
            <a:r>
              <a:rPr lang="es-MX" sz="2400" dirty="0" smtClean="0">
                <a:latin typeface="Tahoma" pitchFamily="34" charset="0"/>
                <a:ea typeface="Tahoma" pitchFamily="34" charset="0"/>
                <a:cs typeface="Tahoma" pitchFamily="34" charset="0"/>
              </a:rPr>
              <a:t>  Falta de visión por la alta dirección</a:t>
            </a:r>
          </a:p>
          <a:p>
            <a:pPr>
              <a:buFont typeface="Wingdings" pitchFamily="2" charset="2"/>
              <a:buChar char="v"/>
              <a:defRPr/>
            </a:pPr>
            <a:r>
              <a:rPr lang="es-MX" sz="2400" dirty="0" smtClean="0">
                <a:latin typeface="Tahoma" pitchFamily="34" charset="0"/>
                <a:ea typeface="Tahoma" pitchFamily="34" charset="0"/>
                <a:cs typeface="Tahoma" pitchFamily="34" charset="0"/>
              </a:rPr>
              <a:t> Complejidad para relacionar los recursos identificados y asignados con las necesidades del cliente.</a:t>
            </a:r>
          </a:p>
          <a:p>
            <a:pPr>
              <a:buFont typeface="Wingdings" pitchFamily="2" charset="2"/>
              <a:buChar char="v"/>
              <a:defRPr/>
            </a:pPr>
            <a:r>
              <a:rPr lang="es-MX" sz="2400" dirty="0" smtClean="0">
                <a:latin typeface="Tahoma" pitchFamily="34" charset="0"/>
                <a:ea typeface="Tahoma" pitchFamily="34" charset="0"/>
                <a:cs typeface="Tahoma" pitchFamily="34" charset="0"/>
              </a:rPr>
              <a:t>   La costumbre del personal de trabajar sin mecanismos formales de identificación y asignación de recursos. </a:t>
            </a:r>
          </a:p>
        </p:txBody>
      </p:sp>
      <p:sp>
        <p:nvSpPr>
          <p:cNvPr id="5" name="4 Rectángulo"/>
          <p:cNvSpPr/>
          <p:nvPr/>
        </p:nvSpPr>
        <p:spPr>
          <a:xfrm>
            <a:off x="5004048" y="188641"/>
            <a:ext cx="4320480" cy="4031873"/>
          </a:xfrm>
          <a:prstGeom prst="rect">
            <a:avLst/>
          </a:prstGeom>
        </p:spPr>
        <p:txBody>
          <a:bodyPr wrap="square">
            <a:spAutoFit/>
          </a:bodyPr>
          <a:lstStyle/>
          <a:p>
            <a:pPr algn="ctr">
              <a:defRPr/>
            </a:pPr>
            <a:r>
              <a:rPr lang="es-MX" sz="2800" b="1" dirty="0" smtClean="0">
                <a:solidFill>
                  <a:schemeClr val="accent1">
                    <a:lumMod val="75000"/>
                  </a:schemeClr>
                </a:solidFill>
                <a:latin typeface="Tahoma" pitchFamily="34" charset="0"/>
                <a:ea typeface="Tahoma" pitchFamily="34" charset="0"/>
                <a:cs typeface="Tahoma" pitchFamily="34" charset="0"/>
              </a:rPr>
              <a:t>BENEFICIOS DE IMPLANTAR Y CUMPLIR EL REQUISITO.</a:t>
            </a:r>
          </a:p>
          <a:p>
            <a:pPr>
              <a:defRPr/>
            </a:pPr>
            <a:r>
              <a:rPr lang="es-MX" sz="2400" b="1" dirty="0" smtClean="0">
                <a:latin typeface="Arial" pitchFamily="34" charset="0"/>
                <a:cs typeface="Arial" pitchFamily="34" charset="0"/>
              </a:rPr>
              <a:t>   </a:t>
            </a:r>
            <a:r>
              <a:rPr lang="es-MX" sz="2400" dirty="0" smtClean="0">
                <a:latin typeface="Tahoma" pitchFamily="34" charset="0"/>
                <a:ea typeface="Tahoma" pitchFamily="34" charset="0"/>
                <a:cs typeface="Tahoma" pitchFamily="34" charset="0"/>
              </a:rPr>
              <a:t>Administrar de manera eficiente los recursos, evitar el desperdicio y contar con los recursos que realmente le permitan lograr con los requerimientos del cliente. </a:t>
            </a:r>
          </a:p>
        </p:txBody>
      </p:sp>
      <p:pic>
        <p:nvPicPr>
          <p:cNvPr id="6" name="Picture 2" descr="http://sigma-ic.cl/archivos_directorio/legal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28592" y="4077072"/>
            <a:ext cx="3347864" cy="2495557"/>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3068960"/>
            <a:ext cx="8229600" cy="3384376"/>
          </a:xfrm>
        </p:spPr>
        <p:txBody>
          <a:bodyPr>
            <a:noAutofit/>
          </a:bodyPr>
          <a:lstStyle/>
          <a:p>
            <a:pPr algn="ctr"/>
            <a:r>
              <a:rPr lang="es-MX" sz="4800" dirty="0" smtClean="0">
                <a:solidFill>
                  <a:schemeClr val="accent1">
                    <a:lumMod val="75000"/>
                  </a:schemeClr>
                </a:solidFill>
                <a:latin typeface="Tahoma" pitchFamily="34" charset="0"/>
                <a:ea typeface="Tahoma" pitchFamily="34" charset="0"/>
                <a:cs typeface="Tahoma" pitchFamily="34" charset="0"/>
              </a:rPr>
              <a:t>3.-Establecimiento y </a:t>
            </a:r>
            <a:r>
              <a:rPr lang="es-MX" sz="4800" dirty="0" smtClean="0">
                <a:solidFill>
                  <a:schemeClr val="accent1">
                    <a:lumMod val="75000"/>
                  </a:schemeClr>
                </a:solidFill>
                <a:effectLst/>
                <a:latin typeface="Tahoma" pitchFamily="34" charset="0"/>
                <a:ea typeface="Tahoma" pitchFamily="34" charset="0"/>
                <a:cs typeface="Tahoma" pitchFamily="34" charset="0"/>
              </a:rPr>
              <a:t>revisión </a:t>
            </a:r>
            <a:r>
              <a:rPr lang="es-MX" sz="4800" dirty="0" smtClean="0">
                <a:solidFill>
                  <a:schemeClr val="accent1">
                    <a:lumMod val="75000"/>
                  </a:schemeClr>
                </a:solidFill>
                <a:latin typeface="Tahoma" pitchFamily="34" charset="0"/>
                <a:ea typeface="Tahoma" pitchFamily="34" charset="0"/>
                <a:cs typeface="Tahoma" pitchFamily="34" charset="0"/>
              </a:rPr>
              <a:t>de requisitos legales, organizacionales y del cliente</a:t>
            </a:r>
            <a:br>
              <a:rPr lang="es-MX" sz="4800" dirty="0" smtClean="0">
                <a:solidFill>
                  <a:schemeClr val="accent1">
                    <a:lumMod val="75000"/>
                  </a:schemeClr>
                </a:solidFill>
                <a:latin typeface="Tahoma" pitchFamily="34" charset="0"/>
                <a:ea typeface="Tahoma" pitchFamily="34" charset="0"/>
                <a:cs typeface="Tahoma" pitchFamily="34" charset="0"/>
              </a:rPr>
            </a:br>
            <a:endParaRPr lang="es-MX" sz="4800" dirty="0">
              <a:solidFill>
                <a:schemeClr val="accent1">
                  <a:lumMod val="75000"/>
                </a:schemeClr>
              </a:solidFill>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131840" y="200641"/>
            <a:ext cx="2736304" cy="26522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2743</TotalTime>
  <Words>1550</Words>
  <Application>Microsoft Office PowerPoint</Application>
  <PresentationFormat>Presentación en pantalla (4:3)</PresentationFormat>
  <Paragraphs>200</Paragraphs>
  <Slides>47</Slides>
  <Notes>0</Notes>
  <HiddenSlides>1</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Concurrencia</vt:lpstr>
      <vt:lpstr>Diapositiva 1</vt:lpstr>
      <vt:lpstr>TEMARIO:</vt:lpstr>
      <vt:lpstr>1.- RESPONSABILIDAD DE LA DIRECCIÓN SEGÚN  ISO 9001</vt:lpstr>
      <vt:lpstr>La norma ISO 9001; sección 5</vt:lpstr>
      <vt:lpstr>Diapositiva 5</vt:lpstr>
      <vt:lpstr>Diapositiva 6</vt:lpstr>
      <vt:lpstr>DETERMINACION Y RECURSOS DE UN PROCESO   </vt:lpstr>
      <vt:lpstr>Diapositiva 8</vt:lpstr>
      <vt:lpstr>3.-Establecimiento y revisión de requisitos legales, organizacionales y del cliente </vt:lpstr>
      <vt:lpstr>Diapositiva 10</vt:lpstr>
      <vt:lpstr>LA DOCUMENTACIÓN DEL SGC DEBE INCLUIR: </vt:lpstr>
      <vt:lpstr>4.-DISEÑO Y DESARROLLO DE UN PROCESO</vt:lpstr>
      <vt:lpstr>Diapositiva 13</vt:lpstr>
      <vt:lpstr>Diapositiva 14</vt:lpstr>
      <vt:lpstr>5.-Selección y evaluación  de proveedores </vt:lpstr>
      <vt:lpstr>UN BUEN PROVEEDOR DEBE SER CAPAZ DE SUMINISTRAR:</vt:lpstr>
      <vt:lpstr>OBJETIVO GENERAL </vt:lpstr>
      <vt:lpstr>OBJETIVOS ESPECIFICOS </vt:lpstr>
      <vt:lpstr>OBJETIVOS ESPECIFICOS </vt:lpstr>
      <vt:lpstr>ASPECTOS A CONSIDERAR</vt:lpstr>
      <vt:lpstr>EVALUACION DE PROVEEDORES</vt:lpstr>
      <vt:lpstr>EVALUACION DE PROVEEDORES</vt:lpstr>
      <vt:lpstr>Diapositiva 23</vt:lpstr>
      <vt:lpstr>PROCESO DE SELECCIÓN Y EVALUACIÓN</vt:lpstr>
      <vt:lpstr>6.- DOCUMENTACION Y MEDICION DE INDICADORES DE PROCESOS</vt:lpstr>
      <vt:lpstr>DOCUMENTACION Y MEDICION DE INDICADORES DE PROCESOS</vt:lpstr>
      <vt:lpstr>Objetivo de usar indicadores:  </vt:lpstr>
      <vt:lpstr>7.- TRAZABILIDAD DE PRODUCTOS</vt:lpstr>
      <vt:lpstr>TRAZABILIDAD DE PRODUCTOS</vt:lpstr>
      <vt:lpstr>Diapositiva 30</vt:lpstr>
      <vt:lpstr>Diapositiva 31</vt:lpstr>
      <vt:lpstr>Diapositiva 32</vt:lpstr>
      <vt:lpstr>IDENTIFICACION Y MANEJO DEL BIEN PROPIEDAD DEL CLIENTE</vt:lpstr>
      <vt:lpstr>Diapositiva 34</vt:lpstr>
      <vt:lpstr>Diapositiva 35</vt:lpstr>
      <vt:lpstr>Diapositiva 36</vt:lpstr>
      <vt:lpstr>9.- CONTROL DEL PRODUCTO NO CONFORME </vt:lpstr>
      <vt:lpstr>CONTROL DEL PRODUCTO NO CONFORME</vt:lpstr>
      <vt:lpstr>Diapositiva 39</vt:lpstr>
      <vt:lpstr>Requisitos de la Norma ISO 9001:2000 relacionados con los problemas.  </vt:lpstr>
      <vt:lpstr>10.- ASPECTOS GENERALES DE AUDITORIA BAJO ENFOQUE DE PROCESOS</vt:lpstr>
      <vt:lpstr>AUDITORÍA INTERNA</vt:lpstr>
      <vt:lpstr>Diapositiva 43</vt:lpstr>
      <vt:lpstr>EJEMPLO: </vt:lpstr>
      <vt:lpstr>Grafico indicador. Entregas a tiempo….1 rastreo…..2 calidad en el producto..3</vt:lpstr>
      <vt:lpstr>Referencias: </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ismael</dc:creator>
  <cp:lastModifiedBy>Arely</cp:lastModifiedBy>
  <cp:revision>112</cp:revision>
  <dcterms:created xsi:type="dcterms:W3CDTF">2012-03-08T01:00:22Z</dcterms:created>
  <dcterms:modified xsi:type="dcterms:W3CDTF">2012-04-14T02:29:16Z</dcterms:modified>
</cp:coreProperties>
</file>