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26" r:id="rId2"/>
    <p:sldId id="394" r:id="rId3"/>
    <p:sldId id="428" r:id="rId4"/>
    <p:sldId id="427" r:id="rId5"/>
    <p:sldId id="396" r:id="rId6"/>
    <p:sldId id="398" r:id="rId7"/>
    <p:sldId id="333" r:id="rId8"/>
    <p:sldId id="413" r:id="rId9"/>
    <p:sldId id="414" r:id="rId10"/>
    <p:sldId id="425" r:id="rId11"/>
    <p:sldId id="415" r:id="rId12"/>
    <p:sldId id="416" r:id="rId13"/>
    <p:sldId id="417" r:id="rId14"/>
    <p:sldId id="418" r:id="rId15"/>
    <p:sldId id="419" r:id="rId16"/>
    <p:sldId id="420" r:id="rId17"/>
    <p:sldId id="421" r:id="rId18"/>
    <p:sldId id="422" r:id="rId19"/>
    <p:sldId id="423" r:id="rId20"/>
    <p:sldId id="424" r:id="rId21"/>
    <p:sldId id="334" r:id="rId22"/>
    <p:sldId id="370" r:id="rId23"/>
    <p:sldId id="399" r:id="rId24"/>
    <p:sldId id="400" r:id="rId25"/>
    <p:sldId id="401" r:id="rId26"/>
    <p:sldId id="402" r:id="rId27"/>
    <p:sldId id="403" r:id="rId28"/>
    <p:sldId id="404" r:id="rId29"/>
    <p:sldId id="405" r:id="rId30"/>
    <p:sldId id="406" r:id="rId31"/>
    <p:sldId id="407" r:id="rId32"/>
    <p:sldId id="408" r:id="rId33"/>
    <p:sldId id="409" r:id="rId34"/>
    <p:sldId id="410" r:id="rId35"/>
    <p:sldId id="411" r:id="rId36"/>
    <p:sldId id="412" r:id="rId37"/>
    <p:sldId id="317" r:id="rId38"/>
    <p:sldId id="383"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8" d="100"/>
          <a:sy n="108" d="100"/>
        </p:scale>
        <p:origin x="-160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fld id="{F040CAB0-C4D8-46AE-9248-F32643C3CB2A}" type="datetimeFigureOut">
              <a:rPr lang="es-ES"/>
              <a:pPr>
                <a:defRPr/>
              </a:pPr>
              <a:t>25/04/2012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cs typeface="+mn-cs"/>
              </a:defRPr>
            </a:lvl1pPr>
          </a:lstStyle>
          <a:p>
            <a:pPr>
              <a:defRPr/>
            </a:pPr>
            <a:fld id="{D188CE04-992D-4F76-9601-6903F27A8448}" type="slidenum">
              <a:rPr lang="es-ES"/>
              <a:pPr>
                <a:defRPr/>
              </a:pPr>
              <a:t>‹#›</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592F83E-E23B-4B78-8190-27B4EEF0296B}" type="slidenum">
              <a:rPr lang="en-US">
                <a:cs typeface="Arial" charset="0"/>
              </a:rPr>
              <a:pPr/>
              <a:t>8</a:t>
            </a:fld>
            <a:endParaRPr lang="en-US">
              <a:cs typeface="Arial" charset="0"/>
            </a:endParaRPr>
          </a:p>
        </p:txBody>
      </p:sp>
      <p:sp>
        <p:nvSpPr>
          <p:cNvPr id="64515"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p:spPr>
      </p:sp>
      <p:sp>
        <p:nvSpPr>
          <p:cNvPr id="64516"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1 Marcador de imagen de diapositiva"/>
          <p:cNvSpPr>
            <a:spLocks noGrp="1" noRot="1" noChangeAspect="1"/>
          </p:cNvSpPr>
          <p:nvPr>
            <p:ph type="sldImg"/>
          </p:nvPr>
        </p:nvSpPr>
        <p:spPr bwMode="auto">
          <a:noFill/>
          <a:ln>
            <a:solidFill>
              <a:srgbClr val="000000"/>
            </a:solidFill>
            <a:miter lim="800000"/>
            <a:headEnd/>
            <a:tailEnd/>
          </a:ln>
        </p:spPr>
      </p:sp>
      <p:sp>
        <p:nvSpPr>
          <p:cNvPr id="8397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8397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1E8ADC-69FB-4938-8999-818B13158DD9}" type="slidenum">
              <a:rPr lang="es-ES">
                <a:cs typeface="Arial" charset="0"/>
              </a:rPr>
              <a:pPr/>
              <a:t>26</a:t>
            </a:fld>
            <a:endParaRPr lang="es-E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dt" sz="half" idx="11"/>
          </p:nvPr>
        </p:nvSpPr>
        <p:spPr>
          <a:ln/>
        </p:spPr>
        <p:txBody>
          <a:bodyPr/>
          <a:lstStyle>
            <a:lvl1pPr>
              <a:defRPr/>
            </a:lvl1pPr>
          </a:lstStyle>
          <a:p>
            <a:pPr>
              <a:defRPr/>
            </a:pPr>
            <a:endParaRPr lang="en-US"/>
          </a:p>
        </p:txBody>
      </p:sp>
      <p:sp>
        <p:nvSpPr>
          <p:cNvPr id="6" name="Rectangle 5"/>
          <p:cNvSpPr>
            <a:spLocks noGrp="1" noChangeArrowheads="1"/>
          </p:cNvSpPr>
          <p:nvPr>
            <p:ph type="ftr" sz="quarter" idx="12"/>
          </p:nvPr>
        </p:nvSpPr>
        <p:spPr>
          <a:ln/>
        </p:spPr>
        <p:txBody>
          <a:bodyPr/>
          <a:lstStyle>
            <a:lvl1pPr>
              <a:defRPr/>
            </a:lvl1pPr>
          </a:lstStyle>
          <a:p>
            <a:pPr>
              <a:defRPr/>
            </a:pPr>
            <a:endParaRPr lang="en-US"/>
          </a:p>
        </p:txBody>
      </p:sp>
      <p:sp>
        <p:nvSpPr>
          <p:cNvPr id="7" name="Rectangle 6"/>
          <p:cNvSpPr>
            <a:spLocks noGrp="1" noChangeArrowheads="1"/>
          </p:cNvSpPr>
          <p:nvPr>
            <p:ph type="sldNum" sz="quarter" idx="13"/>
          </p:nvPr>
        </p:nvSpPr>
        <p:spPr>
          <a:ln/>
        </p:spPr>
        <p:txBody>
          <a:bodyPr/>
          <a:lstStyle>
            <a:lvl1pPr>
              <a:defRPr/>
            </a:lvl1pPr>
          </a:lstStyle>
          <a:p>
            <a:pPr>
              <a:defRPr/>
            </a:pPr>
            <a:fld id="{5F696BE5-9630-4F74-9B92-13B028E1CBF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28600"/>
            <a:ext cx="2057400" cy="60960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28600"/>
            <a:ext cx="6019800" cy="60960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dt" sz="half" idx="11"/>
          </p:nvPr>
        </p:nvSpPr>
        <p:spPr>
          <a:ln/>
        </p:spPr>
        <p:txBody>
          <a:bodyPr/>
          <a:lstStyle>
            <a:lvl1pPr>
              <a:defRPr/>
            </a:lvl1pPr>
          </a:lstStyle>
          <a:p>
            <a:pPr>
              <a:defRPr/>
            </a:pPr>
            <a:endParaRPr lang="en-US"/>
          </a:p>
        </p:txBody>
      </p:sp>
      <p:sp>
        <p:nvSpPr>
          <p:cNvPr id="6" name="Rectangle 5"/>
          <p:cNvSpPr>
            <a:spLocks noGrp="1" noChangeArrowheads="1"/>
          </p:cNvSpPr>
          <p:nvPr>
            <p:ph type="ftr" sz="quarter" idx="12"/>
          </p:nvPr>
        </p:nvSpPr>
        <p:spPr>
          <a:ln/>
        </p:spPr>
        <p:txBody>
          <a:bodyPr/>
          <a:lstStyle>
            <a:lvl1pPr>
              <a:defRPr/>
            </a:lvl1pPr>
          </a:lstStyle>
          <a:p>
            <a:pPr>
              <a:defRPr/>
            </a:pPr>
            <a:endParaRPr lang="en-US"/>
          </a:p>
        </p:txBody>
      </p:sp>
      <p:sp>
        <p:nvSpPr>
          <p:cNvPr id="7" name="Rectangle 6"/>
          <p:cNvSpPr>
            <a:spLocks noGrp="1" noChangeArrowheads="1"/>
          </p:cNvSpPr>
          <p:nvPr>
            <p:ph type="sldNum" sz="quarter" idx="13"/>
          </p:nvPr>
        </p:nvSpPr>
        <p:spPr>
          <a:ln/>
        </p:spPr>
        <p:txBody>
          <a:bodyPr/>
          <a:lstStyle>
            <a:lvl1pPr>
              <a:defRPr/>
            </a:lvl1pPr>
          </a:lstStyle>
          <a:p>
            <a:pPr>
              <a:defRPr/>
            </a:pPr>
            <a:fld id="{4C2C72C2-B810-40BE-987D-375BB21A21F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868363"/>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295400"/>
            <a:ext cx="8229600" cy="5029200"/>
          </a:xfrm>
        </p:spPr>
        <p:txBody>
          <a:bodyPr/>
          <a:lstStyle/>
          <a:p>
            <a:pPr lvl="0"/>
            <a:r>
              <a:rPr lang="es-ES" noProof="0" smtClean="0"/>
              <a:t>Haga clic en el icono para agregar una tabla</a:t>
            </a:r>
            <a:endParaRPr lang="es-E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dt" sz="half" idx="11"/>
          </p:nvPr>
        </p:nvSpPr>
        <p:spPr>
          <a:ln/>
        </p:spPr>
        <p:txBody>
          <a:bodyPr/>
          <a:lstStyle>
            <a:lvl1pPr>
              <a:defRPr/>
            </a:lvl1pPr>
          </a:lstStyle>
          <a:p>
            <a:pPr>
              <a:defRPr/>
            </a:pPr>
            <a:endParaRPr lang="en-US"/>
          </a:p>
        </p:txBody>
      </p:sp>
      <p:sp>
        <p:nvSpPr>
          <p:cNvPr id="6" name="Rectangle 5"/>
          <p:cNvSpPr>
            <a:spLocks noGrp="1" noChangeArrowheads="1"/>
          </p:cNvSpPr>
          <p:nvPr>
            <p:ph type="ftr" sz="quarter" idx="12"/>
          </p:nvPr>
        </p:nvSpPr>
        <p:spPr>
          <a:ln/>
        </p:spPr>
        <p:txBody>
          <a:bodyPr/>
          <a:lstStyle>
            <a:lvl1pPr>
              <a:defRPr/>
            </a:lvl1pPr>
          </a:lstStyle>
          <a:p>
            <a:pPr>
              <a:defRPr/>
            </a:pPr>
            <a:endParaRPr lang="en-US"/>
          </a:p>
        </p:txBody>
      </p:sp>
      <p:sp>
        <p:nvSpPr>
          <p:cNvPr id="7" name="Rectangle 6"/>
          <p:cNvSpPr>
            <a:spLocks noGrp="1" noChangeArrowheads="1"/>
          </p:cNvSpPr>
          <p:nvPr>
            <p:ph type="sldNum" sz="quarter" idx="13"/>
          </p:nvPr>
        </p:nvSpPr>
        <p:spPr>
          <a:ln/>
        </p:spPr>
        <p:txBody>
          <a:bodyPr/>
          <a:lstStyle>
            <a:lvl1pPr>
              <a:defRPr/>
            </a:lvl1pPr>
          </a:lstStyle>
          <a:p>
            <a:pPr>
              <a:defRPr/>
            </a:pPr>
            <a:fld id="{0C885CFC-E935-4543-A466-804ED1698B3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dt" sz="half" idx="11"/>
          </p:nvPr>
        </p:nvSpPr>
        <p:spPr>
          <a:ln/>
        </p:spPr>
        <p:txBody>
          <a:bodyPr/>
          <a:lstStyle>
            <a:lvl1pPr>
              <a:defRPr/>
            </a:lvl1pPr>
          </a:lstStyle>
          <a:p>
            <a:pPr>
              <a:defRPr/>
            </a:pPr>
            <a:endParaRPr lang="en-US"/>
          </a:p>
        </p:txBody>
      </p:sp>
      <p:sp>
        <p:nvSpPr>
          <p:cNvPr id="6" name="Rectangle 5"/>
          <p:cNvSpPr>
            <a:spLocks noGrp="1" noChangeArrowheads="1"/>
          </p:cNvSpPr>
          <p:nvPr>
            <p:ph type="ftr" sz="quarter" idx="12"/>
          </p:nvPr>
        </p:nvSpPr>
        <p:spPr>
          <a:ln/>
        </p:spPr>
        <p:txBody>
          <a:bodyPr/>
          <a:lstStyle>
            <a:lvl1pPr>
              <a:defRPr/>
            </a:lvl1pPr>
          </a:lstStyle>
          <a:p>
            <a:pPr>
              <a:defRPr/>
            </a:pPr>
            <a:endParaRPr lang="en-US"/>
          </a:p>
        </p:txBody>
      </p:sp>
      <p:sp>
        <p:nvSpPr>
          <p:cNvPr id="7" name="Rectangle 6"/>
          <p:cNvSpPr>
            <a:spLocks noGrp="1" noChangeArrowheads="1"/>
          </p:cNvSpPr>
          <p:nvPr>
            <p:ph type="sldNum" sz="quarter" idx="13"/>
          </p:nvPr>
        </p:nvSpPr>
        <p:spPr>
          <a:ln/>
        </p:spPr>
        <p:txBody>
          <a:bodyPr/>
          <a:lstStyle>
            <a:lvl1pPr>
              <a:defRPr/>
            </a:lvl1pPr>
          </a:lstStyle>
          <a:p>
            <a:pPr>
              <a:defRPr/>
            </a:pPr>
            <a:fld id="{7FDB288B-3DDE-4B67-BDE0-7A908A07426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dt" sz="half" idx="11"/>
          </p:nvPr>
        </p:nvSpPr>
        <p:spPr>
          <a:ln/>
        </p:spPr>
        <p:txBody>
          <a:bodyPr/>
          <a:lstStyle>
            <a:lvl1pPr>
              <a:defRPr/>
            </a:lvl1pPr>
          </a:lstStyle>
          <a:p>
            <a:pPr>
              <a:defRPr/>
            </a:pPr>
            <a:endParaRPr lang="en-US"/>
          </a:p>
        </p:txBody>
      </p:sp>
      <p:sp>
        <p:nvSpPr>
          <p:cNvPr id="7" name="Rectangle 5"/>
          <p:cNvSpPr>
            <a:spLocks noGrp="1" noChangeArrowheads="1"/>
          </p:cNvSpPr>
          <p:nvPr>
            <p:ph type="ftr" sz="quarter" idx="12"/>
          </p:nvPr>
        </p:nvSpPr>
        <p:spPr>
          <a:ln/>
        </p:spPr>
        <p:txBody>
          <a:bodyPr/>
          <a:lstStyle>
            <a:lvl1pPr>
              <a:defRPr/>
            </a:lvl1pPr>
          </a:lstStyle>
          <a:p>
            <a:pPr>
              <a:defRPr/>
            </a:pPr>
            <a:endParaRPr lang="en-US"/>
          </a:p>
        </p:txBody>
      </p:sp>
      <p:sp>
        <p:nvSpPr>
          <p:cNvPr id="8" name="Rectangle 6"/>
          <p:cNvSpPr>
            <a:spLocks noGrp="1" noChangeArrowheads="1"/>
          </p:cNvSpPr>
          <p:nvPr>
            <p:ph type="sldNum" sz="quarter" idx="13"/>
          </p:nvPr>
        </p:nvSpPr>
        <p:spPr>
          <a:ln/>
        </p:spPr>
        <p:txBody>
          <a:bodyPr/>
          <a:lstStyle>
            <a:lvl1pPr>
              <a:defRPr/>
            </a:lvl1pPr>
          </a:lstStyle>
          <a:p>
            <a:pPr>
              <a:defRPr/>
            </a:pPr>
            <a:fld id="{0117D246-C896-42EA-9E05-AA2917F27F7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4"/>
          <p:cNvSpPr>
            <a:spLocks noGrp="1" noChangeArrowheads="1"/>
          </p:cNvSpPr>
          <p:nvPr>
            <p:ph type="dt" sz="half" idx="11"/>
          </p:nvPr>
        </p:nvSpPr>
        <p:spPr>
          <a:ln/>
        </p:spPr>
        <p:txBody>
          <a:bodyPr/>
          <a:lstStyle>
            <a:lvl1pPr>
              <a:defRPr/>
            </a:lvl1pPr>
          </a:lstStyle>
          <a:p>
            <a:pPr>
              <a:defRPr/>
            </a:pPr>
            <a:endParaRPr lang="en-US"/>
          </a:p>
        </p:txBody>
      </p:sp>
      <p:sp>
        <p:nvSpPr>
          <p:cNvPr id="9" name="Rectangle 5"/>
          <p:cNvSpPr>
            <a:spLocks noGrp="1" noChangeArrowheads="1"/>
          </p:cNvSpPr>
          <p:nvPr>
            <p:ph type="ftr" sz="quarter" idx="12"/>
          </p:nvPr>
        </p:nvSpPr>
        <p:spPr>
          <a:ln/>
        </p:spPr>
        <p:txBody>
          <a:bodyPr/>
          <a:lstStyle>
            <a:lvl1pPr>
              <a:defRPr/>
            </a:lvl1pPr>
          </a:lstStyle>
          <a:p>
            <a:pPr>
              <a:defRPr/>
            </a:pPr>
            <a:endParaRPr lang="en-US"/>
          </a:p>
        </p:txBody>
      </p:sp>
      <p:sp>
        <p:nvSpPr>
          <p:cNvPr id="10" name="Rectangle 6"/>
          <p:cNvSpPr>
            <a:spLocks noGrp="1" noChangeArrowheads="1"/>
          </p:cNvSpPr>
          <p:nvPr>
            <p:ph type="sldNum" sz="quarter" idx="13"/>
          </p:nvPr>
        </p:nvSpPr>
        <p:spPr>
          <a:ln/>
        </p:spPr>
        <p:txBody>
          <a:bodyPr/>
          <a:lstStyle>
            <a:lvl1pPr>
              <a:defRPr/>
            </a:lvl1pPr>
          </a:lstStyle>
          <a:p>
            <a:pPr>
              <a:defRPr/>
            </a:pPr>
            <a:fld id="{978E1DF3-2498-44D9-A3C3-A5B765B1B69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4"/>
          <p:cNvSpPr>
            <a:spLocks noGrp="1" noChangeArrowheads="1"/>
          </p:cNvSpPr>
          <p:nvPr>
            <p:ph type="dt" sz="half" idx="11"/>
          </p:nvPr>
        </p:nvSpPr>
        <p:spPr>
          <a:ln/>
        </p:spPr>
        <p:txBody>
          <a:bodyPr/>
          <a:lstStyle>
            <a:lvl1pPr>
              <a:defRPr/>
            </a:lvl1pPr>
          </a:lstStyle>
          <a:p>
            <a:pPr>
              <a:defRPr/>
            </a:pPr>
            <a:endParaRPr lang="en-US"/>
          </a:p>
        </p:txBody>
      </p:sp>
      <p:sp>
        <p:nvSpPr>
          <p:cNvPr id="5" name="Rectangle 5"/>
          <p:cNvSpPr>
            <a:spLocks noGrp="1" noChangeArrowheads="1"/>
          </p:cNvSpPr>
          <p:nvPr>
            <p:ph type="ftr" sz="quarter" idx="12"/>
          </p:nvPr>
        </p:nvSpPr>
        <p:spPr>
          <a:ln/>
        </p:spPr>
        <p:txBody>
          <a:bodyPr/>
          <a:lstStyle>
            <a:lvl1pPr>
              <a:defRPr/>
            </a:lvl1pPr>
          </a:lstStyle>
          <a:p>
            <a:pPr>
              <a:defRPr/>
            </a:pPr>
            <a:endParaRPr lang="en-US"/>
          </a:p>
        </p:txBody>
      </p:sp>
      <p:sp>
        <p:nvSpPr>
          <p:cNvPr id="6" name="Rectangle 6"/>
          <p:cNvSpPr>
            <a:spLocks noGrp="1" noChangeArrowheads="1"/>
          </p:cNvSpPr>
          <p:nvPr>
            <p:ph type="sldNum" sz="quarter" idx="13"/>
          </p:nvPr>
        </p:nvSpPr>
        <p:spPr>
          <a:ln/>
        </p:spPr>
        <p:txBody>
          <a:bodyPr/>
          <a:lstStyle>
            <a:lvl1pPr>
              <a:defRPr/>
            </a:lvl1pPr>
          </a:lstStyle>
          <a:p>
            <a:pPr>
              <a:defRPr/>
            </a:pPr>
            <a:fld id="{64BBA1F9-CECE-4651-848E-FA9EBD9D258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4"/>
          <p:cNvSpPr>
            <a:spLocks noGrp="1" noChangeArrowheads="1"/>
          </p:cNvSpPr>
          <p:nvPr>
            <p:ph type="dt" sz="half" idx="11"/>
          </p:nvPr>
        </p:nvSpPr>
        <p:spPr>
          <a:ln/>
        </p:spPr>
        <p:txBody>
          <a:bodyPr/>
          <a:lstStyle>
            <a:lvl1pPr>
              <a:defRPr/>
            </a:lvl1pPr>
          </a:lstStyle>
          <a:p>
            <a:pPr>
              <a:defRPr/>
            </a:pPr>
            <a:endParaRPr lang="en-US"/>
          </a:p>
        </p:txBody>
      </p:sp>
      <p:sp>
        <p:nvSpPr>
          <p:cNvPr id="4" name="Rectangle 5"/>
          <p:cNvSpPr>
            <a:spLocks noGrp="1" noChangeArrowheads="1"/>
          </p:cNvSpPr>
          <p:nvPr>
            <p:ph type="ftr" sz="quarter" idx="12"/>
          </p:nvPr>
        </p:nvSpPr>
        <p:spPr>
          <a:ln/>
        </p:spPr>
        <p:txBody>
          <a:bodyPr/>
          <a:lstStyle>
            <a:lvl1pPr>
              <a:defRPr/>
            </a:lvl1pPr>
          </a:lstStyle>
          <a:p>
            <a:pPr>
              <a:defRPr/>
            </a:pPr>
            <a:endParaRPr lang="en-US"/>
          </a:p>
        </p:txBody>
      </p:sp>
      <p:sp>
        <p:nvSpPr>
          <p:cNvPr id="5" name="Rectangle 6"/>
          <p:cNvSpPr>
            <a:spLocks noGrp="1" noChangeArrowheads="1"/>
          </p:cNvSpPr>
          <p:nvPr>
            <p:ph type="sldNum" sz="quarter" idx="13"/>
          </p:nvPr>
        </p:nvSpPr>
        <p:spPr>
          <a:ln/>
        </p:spPr>
        <p:txBody>
          <a:bodyPr/>
          <a:lstStyle>
            <a:lvl1pPr>
              <a:defRPr/>
            </a:lvl1pPr>
          </a:lstStyle>
          <a:p>
            <a:pPr>
              <a:defRPr/>
            </a:pPr>
            <a:fld id="{A8883EE1-0D63-49BD-AE47-9AE0A6835B6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dt" sz="half" idx="11"/>
          </p:nvPr>
        </p:nvSpPr>
        <p:spPr>
          <a:ln/>
        </p:spPr>
        <p:txBody>
          <a:bodyPr/>
          <a:lstStyle>
            <a:lvl1pPr>
              <a:defRPr/>
            </a:lvl1pPr>
          </a:lstStyle>
          <a:p>
            <a:pPr>
              <a:defRPr/>
            </a:pPr>
            <a:endParaRPr lang="en-US"/>
          </a:p>
        </p:txBody>
      </p:sp>
      <p:sp>
        <p:nvSpPr>
          <p:cNvPr id="7" name="Rectangle 5"/>
          <p:cNvSpPr>
            <a:spLocks noGrp="1" noChangeArrowheads="1"/>
          </p:cNvSpPr>
          <p:nvPr>
            <p:ph type="ftr" sz="quarter" idx="12"/>
          </p:nvPr>
        </p:nvSpPr>
        <p:spPr>
          <a:ln/>
        </p:spPr>
        <p:txBody>
          <a:bodyPr/>
          <a:lstStyle>
            <a:lvl1pPr>
              <a:defRPr/>
            </a:lvl1pPr>
          </a:lstStyle>
          <a:p>
            <a:pPr>
              <a:defRPr/>
            </a:pPr>
            <a:endParaRPr lang="en-US"/>
          </a:p>
        </p:txBody>
      </p:sp>
      <p:sp>
        <p:nvSpPr>
          <p:cNvPr id="8" name="Rectangle 6"/>
          <p:cNvSpPr>
            <a:spLocks noGrp="1" noChangeArrowheads="1"/>
          </p:cNvSpPr>
          <p:nvPr>
            <p:ph type="sldNum" sz="quarter" idx="13"/>
          </p:nvPr>
        </p:nvSpPr>
        <p:spPr>
          <a:ln/>
        </p:spPr>
        <p:txBody>
          <a:bodyPr/>
          <a:lstStyle>
            <a:lvl1pPr>
              <a:defRPr/>
            </a:lvl1pPr>
          </a:lstStyle>
          <a:p>
            <a:pPr>
              <a:defRPr/>
            </a:pPr>
            <a:fld id="{89074FD1-ED8F-416D-BB0F-2563FE1A4EB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dt" sz="half" idx="11"/>
          </p:nvPr>
        </p:nvSpPr>
        <p:spPr>
          <a:ln/>
        </p:spPr>
        <p:txBody>
          <a:bodyPr/>
          <a:lstStyle>
            <a:lvl1pPr>
              <a:defRPr/>
            </a:lvl1pPr>
          </a:lstStyle>
          <a:p>
            <a:pPr>
              <a:defRPr/>
            </a:pPr>
            <a:endParaRPr lang="en-US"/>
          </a:p>
        </p:txBody>
      </p:sp>
      <p:sp>
        <p:nvSpPr>
          <p:cNvPr id="7" name="Rectangle 5"/>
          <p:cNvSpPr>
            <a:spLocks noGrp="1" noChangeArrowheads="1"/>
          </p:cNvSpPr>
          <p:nvPr>
            <p:ph type="ftr" sz="quarter" idx="12"/>
          </p:nvPr>
        </p:nvSpPr>
        <p:spPr>
          <a:ln/>
        </p:spPr>
        <p:txBody>
          <a:bodyPr/>
          <a:lstStyle>
            <a:lvl1pPr>
              <a:defRPr/>
            </a:lvl1pPr>
          </a:lstStyle>
          <a:p>
            <a:pPr>
              <a:defRPr/>
            </a:pPr>
            <a:endParaRPr lang="en-US"/>
          </a:p>
        </p:txBody>
      </p:sp>
      <p:sp>
        <p:nvSpPr>
          <p:cNvPr id="8" name="Rectangle 6"/>
          <p:cNvSpPr>
            <a:spLocks noGrp="1" noChangeArrowheads="1"/>
          </p:cNvSpPr>
          <p:nvPr>
            <p:ph type="sldNum" sz="quarter" idx="13"/>
          </p:nvPr>
        </p:nvSpPr>
        <p:spPr>
          <a:ln/>
        </p:spPr>
        <p:txBody>
          <a:bodyPr/>
          <a:lstStyle>
            <a:lvl1pPr>
              <a:defRPr/>
            </a:lvl1pPr>
          </a:lstStyle>
          <a:p>
            <a:pPr>
              <a:defRPr/>
            </a:pPr>
            <a:fld id="{B45D36FA-7AAB-4FEF-BA7A-A9330CC6E92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dt" sz="half" idx="11"/>
          </p:nvPr>
        </p:nvSpPr>
        <p:spPr>
          <a:ln/>
        </p:spPr>
        <p:txBody>
          <a:bodyPr/>
          <a:lstStyle>
            <a:lvl1pPr>
              <a:defRPr/>
            </a:lvl1pPr>
          </a:lstStyle>
          <a:p>
            <a:pPr>
              <a:defRPr/>
            </a:pPr>
            <a:endParaRPr lang="en-US"/>
          </a:p>
        </p:txBody>
      </p:sp>
      <p:sp>
        <p:nvSpPr>
          <p:cNvPr id="6" name="Rectangle 5"/>
          <p:cNvSpPr>
            <a:spLocks noGrp="1" noChangeArrowheads="1"/>
          </p:cNvSpPr>
          <p:nvPr>
            <p:ph type="ftr" sz="quarter" idx="12"/>
          </p:nvPr>
        </p:nvSpPr>
        <p:spPr>
          <a:ln/>
        </p:spPr>
        <p:txBody>
          <a:bodyPr/>
          <a:lstStyle>
            <a:lvl1pPr>
              <a:defRPr/>
            </a:lvl1pPr>
          </a:lstStyle>
          <a:p>
            <a:pPr>
              <a:defRPr/>
            </a:pPr>
            <a:endParaRPr lang="en-US"/>
          </a:p>
        </p:txBody>
      </p:sp>
      <p:sp>
        <p:nvSpPr>
          <p:cNvPr id="7" name="Rectangle 6"/>
          <p:cNvSpPr>
            <a:spLocks noGrp="1" noChangeArrowheads="1"/>
          </p:cNvSpPr>
          <p:nvPr>
            <p:ph type="sldNum" sz="quarter" idx="13"/>
          </p:nvPr>
        </p:nvSpPr>
        <p:spPr>
          <a:ln/>
        </p:spPr>
        <p:txBody>
          <a:bodyPr/>
          <a:lstStyle>
            <a:lvl1pPr>
              <a:defRPr/>
            </a:lvl1pPr>
          </a:lstStyle>
          <a:p>
            <a:pPr>
              <a:defRPr/>
            </a:pPr>
            <a:fld id="{4D4FCE3C-85B2-4F23-A58B-AC83DF91ED0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 Id="rId22"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descr="1"/>
          <p:cNvPicPr>
            <a:picLocks noChangeAspect="1" noChangeArrowheads="1"/>
          </p:cNvPicPr>
          <p:nvPr/>
        </p:nvPicPr>
        <p:blipFill>
          <a:blip r:embed="rId13"/>
          <a:srcRect b="38461"/>
          <a:stretch>
            <a:fillRect/>
          </a:stretch>
        </p:blipFill>
        <p:spPr bwMode="auto">
          <a:xfrm>
            <a:off x="0" y="6324600"/>
            <a:ext cx="9144000" cy="542925"/>
          </a:xfrm>
          <a:prstGeom prst="rect">
            <a:avLst/>
          </a:prstGeom>
          <a:noFill/>
          <a:ln w="9525">
            <a:noFill/>
            <a:miter lim="800000"/>
            <a:headEnd/>
            <a:tailEnd/>
          </a:ln>
        </p:spPr>
      </p:pic>
      <p:sp>
        <p:nvSpPr>
          <p:cNvPr id="1041" name="Rectangle 17"/>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a:defRPr/>
            </a:pPr>
            <a:endParaRPr lang="es-ES">
              <a:cs typeface="+mn-cs"/>
            </a:endParaRPr>
          </a:p>
        </p:txBody>
      </p:sp>
      <p:sp>
        <p:nvSpPr>
          <p:cNvPr id="1028" name="Rectangle 3"/>
          <p:cNvSpPr>
            <a:spLocks noGrp="1" noChangeArrowheads="1"/>
          </p:cNvSpPr>
          <p:nvPr>
            <p:ph type="body" idx="1"/>
          </p:nvPr>
        </p:nvSpPr>
        <p:spPr bwMode="auto">
          <a:xfrm>
            <a:off x="457200" y="12954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2" name="Rectangle 4"/>
          <p:cNvSpPr>
            <a:spLocks noGrp="1" noChangeArrowheads="1"/>
          </p:cNvSpPr>
          <p:nvPr>
            <p:ph type="dt" sz="half" idx="2"/>
          </p:nvPr>
        </p:nvSpPr>
        <p:spPr bwMode="auto">
          <a:xfrm>
            <a:off x="457200" y="65373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cs typeface="+mn-cs"/>
              </a:defRPr>
            </a:lvl1pPr>
          </a:lstStyle>
          <a:p>
            <a:pPr>
              <a:defRPr/>
            </a:pPr>
            <a:endParaRPr lang="en-US"/>
          </a:p>
        </p:txBody>
      </p:sp>
      <p:sp>
        <p:nvSpPr>
          <p:cNvPr id="3" name="Rectangle 4"/>
          <p:cNvSpPr>
            <a:spLocks noGrp="1" noChangeArrowheads="1"/>
          </p:cNvSpPr>
          <p:nvPr>
            <p:ph type="dt" sz="half" idx="2"/>
          </p:nvPr>
        </p:nvSpPr>
        <p:spPr bwMode="auto">
          <a:xfrm>
            <a:off x="457200" y="6537325"/>
            <a:ext cx="2133600" cy="244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solidFill>
                  <a:schemeClr val="bg1"/>
                </a:solidFill>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537325"/>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bg1"/>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5373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cs typeface="+mn-cs"/>
              </a:defRPr>
            </a:lvl1pPr>
          </a:lstStyle>
          <a:p>
            <a:pPr>
              <a:defRPr/>
            </a:pPr>
            <a:fld id="{70109E82-2DAE-4A37-8BA0-12882D1D9A3F}" type="slidenum">
              <a:rPr lang="en-US"/>
              <a:pPr>
                <a:defRPr/>
              </a:pPr>
              <a:t>‹#›</a:t>
            </a:fld>
            <a:endParaRPr lang="en-US"/>
          </a:p>
        </p:txBody>
      </p:sp>
      <p:pic>
        <p:nvPicPr>
          <p:cNvPr id="1032" name="Picture 9" descr="artplus_nature_naturalcity42_a"/>
          <p:cNvPicPr>
            <a:picLocks noChangeAspect="1" noChangeArrowheads="1"/>
          </p:cNvPicPr>
          <p:nvPr/>
        </p:nvPicPr>
        <p:blipFill>
          <a:blip r:embed="rId14"/>
          <a:srcRect/>
          <a:stretch>
            <a:fillRect/>
          </a:stretch>
        </p:blipFill>
        <p:spPr bwMode="auto">
          <a:xfrm>
            <a:off x="7891463" y="5935663"/>
            <a:ext cx="1235075" cy="833437"/>
          </a:xfrm>
          <a:prstGeom prst="rect">
            <a:avLst/>
          </a:prstGeom>
          <a:noFill/>
          <a:ln w="9525">
            <a:noFill/>
            <a:miter lim="800000"/>
            <a:headEnd/>
            <a:tailEnd/>
          </a:ln>
        </p:spPr>
      </p:pic>
      <p:pic>
        <p:nvPicPr>
          <p:cNvPr id="1033" name="Picture 10" descr="artplus_nature_naturalcity42_b"/>
          <p:cNvPicPr>
            <a:picLocks noChangeAspect="1" noChangeArrowheads="1"/>
          </p:cNvPicPr>
          <p:nvPr/>
        </p:nvPicPr>
        <p:blipFill>
          <a:blip r:embed="rId15"/>
          <a:srcRect/>
          <a:stretch>
            <a:fillRect/>
          </a:stretch>
        </p:blipFill>
        <p:spPr bwMode="auto">
          <a:xfrm>
            <a:off x="7981950" y="5916613"/>
            <a:ext cx="828675" cy="158750"/>
          </a:xfrm>
          <a:prstGeom prst="rect">
            <a:avLst/>
          </a:prstGeom>
          <a:noFill/>
          <a:ln w="9525">
            <a:noFill/>
            <a:miter lim="800000"/>
            <a:headEnd/>
            <a:tailEnd/>
          </a:ln>
        </p:spPr>
      </p:pic>
      <p:pic>
        <p:nvPicPr>
          <p:cNvPr id="1034" name="Picture 11" descr="artplus_nature_naturalcity42_e"/>
          <p:cNvPicPr>
            <a:picLocks noChangeAspect="1" noChangeArrowheads="1"/>
          </p:cNvPicPr>
          <p:nvPr/>
        </p:nvPicPr>
        <p:blipFill>
          <a:blip r:embed="rId16"/>
          <a:srcRect/>
          <a:stretch>
            <a:fillRect/>
          </a:stretch>
        </p:blipFill>
        <p:spPr bwMode="auto">
          <a:xfrm>
            <a:off x="8161338" y="5608638"/>
            <a:ext cx="430212" cy="463550"/>
          </a:xfrm>
          <a:prstGeom prst="rect">
            <a:avLst/>
          </a:prstGeom>
          <a:noFill/>
          <a:ln w="9525">
            <a:noFill/>
            <a:miter lim="800000"/>
            <a:headEnd/>
            <a:tailEnd/>
          </a:ln>
        </p:spPr>
      </p:pic>
      <p:pic>
        <p:nvPicPr>
          <p:cNvPr id="1035" name="Picture 12" descr="artplus_nature_naturalcity42_d"/>
          <p:cNvPicPr>
            <a:picLocks noChangeAspect="1" noChangeArrowheads="1"/>
          </p:cNvPicPr>
          <p:nvPr/>
        </p:nvPicPr>
        <p:blipFill>
          <a:blip r:embed="rId17"/>
          <a:srcRect/>
          <a:stretch>
            <a:fillRect/>
          </a:stretch>
        </p:blipFill>
        <p:spPr bwMode="auto">
          <a:xfrm>
            <a:off x="8102600" y="5849938"/>
            <a:ext cx="173038" cy="161925"/>
          </a:xfrm>
          <a:prstGeom prst="rect">
            <a:avLst/>
          </a:prstGeom>
          <a:noFill/>
          <a:ln w="9525">
            <a:noFill/>
            <a:miter lim="800000"/>
            <a:headEnd/>
            <a:tailEnd/>
          </a:ln>
        </p:spPr>
      </p:pic>
      <p:pic>
        <p:nvPicPr>
          <p:cNvPr id="1036" name="Picture 13" descr="artplus_nature_naturalcity42_i"/>
          <p:cNvPicPr>
            <a:picLocks noChangeAspect="1" noChangeArrowheads="1"/>
          </p:cNvPicPr>
          <p:nvPr/>
        </p:nvPicPr>
        <p:blipFill>
          <a:blip r:embed="rId18"/>
          <a:srcRect/>
          <a:stretch>
            <a:fillRect/>
          </a:stretch>
        </p:blipFill>
        <p:spPr bwMode="auto">
          <a:xfrm>
            <a:off x="8469313" y="5969000"/>
            <a:ext cx="461962" cy="244475"/>
          </a:xfrm>
          <a:prstGeom prst="rect">
            <a:avLst/>
          </a:prstGeom>
          <a:noFill/>
          <a:ln w="9525">
            <a:noFill/>
            <a:miter lim="800000"/>
            <a:headEnd/>
            <a:tailEnd/>
          </a:ln>
        </p:spPr>
      </p:pic>
      <p:pic>
        <p:nvPicPr>
          <p:cNvPr id="1037" name="Picture 14" descr="artplus_nature_naturalcity42_c"/>
          <p:cNvPicPr>
            <a:picLocks noChangeAspect="1" noChangeArrowheads="1"/>
          </p:cNvPicPr>
          <p:nvPr/>
        </p:nvPicPr>
        <p:blipFill>
          <a:blip r:embed="rId19"/>
          <a:srcRect/>
          <a:stretch>
            <a:fillRect/>
          </a:stretch>
        </p:blipFill>
        <p:spPr bwMode="auto">
          <a:xfrm>
            <a:off x="8562975" y="5943600"/>
            <a:ext cx="309563" cy="241300"/>
          </a:xfrm>
          <a:prstGeom prst="rect">
            <a:avLst/>
          </a:prstGeom>
          <a:noFill/>
          <a:ln w="9525">
            <a:noFill/>
            <a:miter lim="800000"/>
            <a:headEnd/>
            <a:tailEnd/>
          </a:ln>
        </p:spPr>
      </p:pic>
      <p:pic>
        <p:nvPicPr>
          <p:cNvPr id="1039" name="Picture 15" descr="artplus_nature_naturalcity42_f"/>
          <p:cNvPicPr>
            <a:picLocks noChangeAspect="1" noChangeArrowheads="1"/>
          </p:cNvPicPr>
          <p:nvPr/>
        </p:nvPicPr>
        <p:blipFill>
          <a:blip r:embed="rId20"/>
          <a:srcRect/>
          <a:stretch>
            <a:fillRect/>
          </a:stretch>
        </p:blipFill>
        <p:spPr bwMode="auto">
          <a:xfrm>
            <a:off x="7926388" y="6334125"/>
            <a:ext cx="1370012" cy="523875"/>
          </a:xfrm>
          <a:prstGeom prst="rect">
            <a:avLst/>
          </a:prstGeom>
          <a:noFill/>
          <a:ln w="9525">
            <a:noFill/>
            <a:miter lim="800000"/>
            <a:headEnd/>
            <a:tailEnd/>
          </a:ln>
        </p:spPr>
      </p:pic>
      <p:sp>
        <p:nvSpPr>
          <p:cNvPr id="4" name="Rectangle 2"/>
          <p:cNvSpPr>
            <a:spLocks noGrp="1" noChangeArrowheads="1"/>
          </p:cNvSpPr>
          <p:nvPr>
            <p:ph type="title"/>
          </p:nvPr>
        </p:nvSpPr>
        <p:spPr bwMode="auto">
          <a:xfrm>
            <a:off x="457200" y="228600"/>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pic>
        <p:nvPicPr>
          <p:cNvPr id="1044" name="Picture 20" descr="a1"/>
          <p:cNvPicPr>
            <a:picLocks noChangeAspect="1" noChangeArrowheads="1"/>
          </p:cNvPicPr>
          <p:nvPr/>
        </p:nvPicPr>
        <p:blipFill>
          <a:blip r:embed="rId21"/>
          <a:srcRect/>
          <a:stretch>
            <a:fillRect/>
          </a:stretch>
        </p:blipFill>
        <p:spPr bwMode="auto">
          <a:xfrm>
            <a:off x="9625013" y="328613"/>
            <a:ext cx="942975" cy="1082675"/>
          </a:xfrm>
          <a:prstGeom prst="rect">
            <a:avLst/>
          </a:prstGeom>
          <a:noFill/>
          <a:ln w="9525">
            <a:noFill/>
            <a:miter lim="800000"/>
            <a:headEnd/>
            <a:tailEnd/>
          </a:ln>
        </p:spPr>
      </p:pic>
      <p:pic>
        <p:nvPicPr>
          <p:cNvPr id="1045" name="Picture 21" descr="b_1"/>
          <p:cNvPicPr>
            <a:picLocks noChangeAspect="1" noChangeArrowheads="1"/>
          </p:cNvPicPr>
          <p:nvPr/>
        </p:nvPicPr>
        <p:blipFill>
          <a:blip r:embed="rId22"/>
          <a:srcRect/>
          <a:stretch>
            <a:fillRect/>
          </a:stretch>
        </p:blipFill>
        <p:spPr bwMode="auto">
          <a:xfrm>
            <a:off x="-990600" y="1371600"/>
            <a:ext cx="825500" cy="358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39"/>
                                        </p:tgtEl>
                                        <p:attrNameLst>
                                          <p:attrName>style.visibility</p:attrName>
                                        </p:attrNameLst>
                                      </p:cBhvr>
                                      <p:to>
                                        <p:strVal val="visible"/>
                                      </p:to>
                                    </p:set>
                                    <p:animEffect transition="in" filter="wipe(down)">
                                      <p:cBhvr>
                                        <p:cTn id="7" dur="1000"/>
                                        <p:tgtEl>
                                          <p:spTgt spid="1039"/>
                                        </p:tgtEl>
                                      </p:cBhvr>
                                    </p:animEffect>
                                  </p:childTnLst>
                                </p:cTn>
                              </p:par>
                            </p:childTnLst>
                          </p:cTn>
                        </p:par>
                        <p:par>
                          <p:cTn id="8" fill="hold">
                            <p:stCondLst>
                              <p:cond delay="1000"/>
                            </p:stCondLst>
                            <p:childTnLst>
                              <p:par>
                                <p:cTn id="9" presetID="0" presetClass="path" presetSubtype="0" accel="50000" decel="50000" fill="hold" nodeType="afterEffect">
                                  <p:stCondLst>
                                    <p:cond delay="0"/>
                                  </p:stCondLst>
                                  <p:childTnLst>
                                    <p:animMotion origin="layout" path="M 3.33333E-6 -1.85185E-6 C -0.09045 -0.01597 -0.36945 -0.08727 -0.54306 -0.09537 C -0.71667 -0.10347 -0.93785 -0.05879 -1.04167 -0.04907 " pathEditMode="relative" rAng="0" ptsTypes="aaa">
                                      <p:cBhvr>
                                        <p:cTn id="10" dur="2000" fill="hold"/>
                                        <p:tgtEl>
                                          <p:spTgt spid="1044"/>
                                        </p:tgtEl>
                                        <p:attrNameLst>
                                          <p:attrName>ppt_x</p:attrName>
                                          <p:attrName>ppt_y</p:attrName>
                                        </p:attrNameLst>
                                      </p:cBhvr>
                                      <p:rCtr x="-521" y="-52"/>
                                    </p:animMotion>
                                  </p:childTnLst>
                                </p:cTn>
                              </p:par>
                            </p:childTnLst>
                          </p:cTn>
                        </p:par>
                        <p:par>
                          <p:cTn id="11" fill="hold">
                            <p:stCondLst>
                              <p:cond delay="3000"/>
                            </p:stCondLst>
                            <p:childTnLst>
                              <p:par>
                                <p:cTn id="12" presetID="0" presetClass="path" presetSubtype="0" accel="50000" decel="50000" fill="hold" nodeType="afterEffect">
                                  <p:stCondLst>
                                    <p:cond delay="0"/>
                                  </p:stCondLst>
                                  <p:childTnLst>
                                    <p:animMotion origin="layout" path="M -0.00348 0.05949 C 0.00625 0.0581 0.04097 0.0574 0.05399 0.05324 C 0.06701 0.04907 0.06632 0.04907 0.07638 0.03379 C 0.08628 0.01898 0.10538 -0.02269 0.11319 -0.03727 " pathEditMode="relative" rAng="0" ptsTypes="aaaa">
                                      <p:cBhvr>
                                        <p:cTn id="13" dur="2000" fill="hold"/>
                                        <p:tgtEl>
                                          <p:spTgt spid="1045"/>
                                        </p:tgtEl>
                                        <p:attrNameLst>
                                          <p:attrName>ppt_x</p:attrName>
                                          <p:attrName>ppt_y</p:attrName>
                                        </p:attrNameLst>
                                      </p:cBhvr>
                                      <p:rCtr x="58" y="-48"/>
                                    </p:animMotion>
                                  </p:childTnLst>
                                </p:cTn>
                              </p:par>
                              <p:par>
                                <p:cTn id="14" presetID="22" presetClass="entr" presetSubtype="8" fill="hold" grpId="0" nodeType="withEffect">
                                  <p:stCondLst>
                                    <p:cond delay="90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txStyles>
    <p:titleStyle>
      <a:lvl1pPr algn="ctr" rtl="0" fontAlgn="base">
        <a:spcBef>
          <a:spcPct val="0"/>
        </a:spcBef>
        <a:spcAft>
          <a:spcPct val="0"/>
        </a:spcAft>
        <a:defRPr sz="4200" b="1" i="1">
          <a:solidFill>
            <a:schemeClr val="tx1"/>
          </a:solidFill>
          <a:latin typeface="+mj-lt"/>
          <a:ea typeface="+mj-ea"/>
          <a:cs typeface="+mj-cs"/>
        </a:defRPr>
      </a:lvl1pPr>
      <a:lvl2pPr algn="ctr" rtl="0" fontAlgn="base">
        <a:spcBef>
          <a:spcPct val="0"/>
        </a:spcBef>
        <a:spcAft>
          <a:spcPct val="0"/>
        </a:spcAft>
        <a:defRPr sz="4200" b="1" i="1">
          <a:solidFill>
            <a:schemeClr val="tx1"/>
          </a:solidFill>
          <a:latin typeface="Arial" charset="0"/>
        </a:defRPr>
      </a:lvl2pPr>
      <a:lvl3pPr algn="ctr" rtl="0" fontAlgn="base">
        <a:spcBef>
          <a:spcPct val="0"/>
        </a:spcBef>
        <a:spcAft>
          <a:spcPct val="0"/>
        </a:spcAft>
        <a:defRPr sz="4200" b="1" i="1">
          <a:solidFill>
            <a:schemeClr val="tx1"/>
          </a:solidFill>
          <a:latin typeface="Arial" charset="0"/>
        </a:defRPr>
      </a:lvl3pPr>
      <a:lvl4pPr algn="ctr" rtl="0" fontAlgn="base">
        <a:spcBef>
          <a:spcPct val="0"/>
        </a:spcBef>
        <a:spcAft>
          <a:spcPct val="0"/>
        </a:spcAft>
        <a:defRPr sz="4200" b="1" i="1">
          <a:solidFill>
            <a:schemeClr val="tx1"/>
          </a:solidFill>
          <a:latin typeface="Arial" charset="0"/>
        </a:defRPr>
      </a:lvl4pPr>
      <a:lvl5pPr algn="ctr" rtl="0" fontAlgn="base">
        <a:spcBef>
          <a:spcPct val="0"/>
        </a:spcBef>
        <a:spcAft>
          <a:spcPct val="0"/>
        </a:spcAft>
        <a:defRPr sz="4200" b="1" i="1">
          <a:solidFill>
            <a:schemeClr val="tx1"/>
          </a:solidFill>
          <a:latin typeface="Arial" charset="0"/>
        </a:defRPr>
      </a:lvl5pPr>
      <a:lvl6pPr marL="457200" algn="ctr" rtl="0" eaLnBrk="1" fontAlgn="base" hangingPunct="1">
        <a:spcBef>
          <a:spcPct val="0"/>
        </a:spcBef>
        <a:spcAft>
          <a:spcPct val="0"/>
        </a:spcAft>
        <a:defRPr sz="4200" b="1" i="1">
          <a:solidFill>
            <a:schemeClr val="tx1"/>
          </a:solidFill>
          <a:latin typeface="Arial" charset="0"/>
        </a:defRPr>
      </a:lvl6pPr>
      <a:lvl7pPr marL="914400" algn="ctr" rtl="0" eaLnBrk="1" fontAlgn="base" hangingPunct="1">
        <a:spcBef>
          <a:spcPct val="0"/>
        </a:spcBef>
        <a:spcAft>
          <a:spcPct val="0"/>
        </a:spcAft>
        <a:defRPr sz="4200" b="1" i="1">
          <a:solidFill>
            <a:schemeClr val="tx1"/>
          </a:solidFill>
          <a:latin typeface="Arial" charset="0"/>
        </a:defRPr>
      </a:lvl7pPr>
      <a:lvl8pPr marL="1371600" algn="ctr" rtl="0" eaLnBrk="1" fontAlgn="base" hangingPunct="1">
        <a:spcBef>
          <a:spcPct val="0"/>
        </a:spcBef>
        <a:spcAft>
          <a:spcPct val="0"/>
        </a:spcAft>
        <a:defRPr sz="4200" b="1" i="1">
          <a:solidFill>
            <a:schemeClr val="tx1"/>
          </a:solidFill>
          <a:latin typeface="Arial" charset="0"/>
        </a:defRPr>
      </a:lvl8pPr>
      <a:lvl9pPr marL="1828800" algn="ctr" rtl="0" eaLnBrk="1" fontAlgn="base" hangingPunct="1">
        <a:spcBef>
          <a:spcPct val="0"/>
        </a:spcBef>
        <a:spcAft>
          <a:spcPct val="0"/>
        </a:spcAft>
        <a:defRPr sz="4200" b="1" i="1">
          <a:solidFill>
            <a:schemeClr val="tx1"/>
          </a:solidFill>
          <a:latin typeface="Arial" charset="0"/>
        </a:defRPr>
      </a:lvl9pPr>
    </p:titleStyle>
    <p:bodyStyle>
      <a:lvl1pPr marL="342900" indent="-342900" algn="l" rtl="0" fontAlgn="base">
        <a:spcBef>
          <a:spcPct val="20000"/>
        </a:spcBef>
        <a:spcAft>
          <a:spcPct val="0"/>
        </a:spcAft>
        <a:buClr>
          <a:schemeClr val="folHlink"/>
        </a:buClr>
        <a:buFont typeface="Wingdings" pitchFamily="2" charset="2"/>
        <a:buChar char="v"/>
        <a:defRPr sz="3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itchFamily="2" charset="2"/>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1.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png"/><Relationship Id="rId2" Type="http://schemas.openxmlformats.org/officeDocument/2006/relationships/notesSlide" Target="../notesSlides/notesSlide2.xml"/><Relationship Id="rId16" Type="http://schemas.openxmlformats.org/officeDocument/2006/relationships/image" Target="../media/image69.png"/><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jpeg"/><Relationship Id="rId14" Type="http://schemas.openxmlformats.org/officeDocument/2006/relationships/image" Target="../media/image67.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72.png"/></Relationships>
</file>

<file path=ppt/slides/_rels/slide2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5.png"/><Relationship Id="rId7" Type="http://schemas.openxmlformats.org/officeDocument/2006/relationships/image" Target="../media/image78.png"/><Relationship Id="rId2" Type="http://schemas.openxmlformats.org/officeDocument/2006/relationships/image" Target="../media/image74.png"/><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53.png"/><Relationship Id="rId10" Type="http://schemas.openxmlformats.org/officeDocument/2006/relationships/image" Target="../media/image81.png"/><Relationship Id="rId4" Type="http://schemas.openxmlformats.org/officeDocument/2006/relationships/image" Target="../media/image76.png"/><Relationship Id="rId9" Type="http://schemas.openxmlformats.org/officeDocument/2006/relationships/image" Target="../media/image80.png"/></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hyperlink" Target="http://www.google.com.mx/imgres?imgurl=http://4.bp.blogspot.com/-77NoCsxJ-8o/Tb3VM6omX6I/AAAAAAAAAbs/aFCbwSSFMhQ/s1600/logo+Bacardi.jpg&amp;imgrefurl=http://jazzlosophy.blogspot.com/2011/05/la-historia-de-bacardi-y-5-comerciales.html&amp;usg=__JUhL_lMGpero9W07JwXsjF1tJj8=&amp;h=664&amp;w=700&amp;sz=60&amp;hl=es&amp;start=9&amp;zoom=1&amp;tbnid=CHNho3ug1y3EXM:&amp;tbnh=133&amp;tbnw=140&amp;ei=8BhXT_LjCqOw2QWW5qyBDw&amp;prev=/search?q=bacardi&amp;um=1&amp;hl=es&amp;sa=N&amp;gbv=2&amp;tbm=isch&amp;um=1&amp;itbs=1" TargetMode="External"/><Relationship Id="rId1" Type="http://schemas.openxmlformats.org/officeDocument/2006/relationships/slideLayout" Target="../slideLayouts/slideLayout1.xml"/><Relationship Id="rId5" Type="http://schemas.openxmlformats.org/officeDocument/2006/relationships/image" Target="../media/image68.png"/><Relationship Id="rId4" Type="http://schemas.openxmlformats.org/officeDocument/2006/relationships/image" Target="../media/image6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3 CuadroTexto"/>
          <p:cNvSpPr txBox="1">
            <a:spLocks noChangeArrowheads="1"/>
          </p:cNvSpPr>
          <p:nvPr/>
        </p:nvSpPr>
        <p:spPr bwMode="auto">
          <a:xfrm>
            <a:off x="755650" y="333375"/>
            <a:ext cx="7200900" cy="4800600"/>
          </a:xfrm>
          <a:prstGeom prst="rect">
            <a:avLst/>
          </a:prstGeom>
          <a:noFill/>
          <a:ln w="9525">
            <a:noFill/>
            <a:miter lim="800000"/>
            <a:headEnd/>
            <a:tailEnd/>
          </a:ln>
        </p:spPr>
        <p:txBody>
          <a:bodyPr>
            <a:spAutoFit/>
          </a:bodyPr>
          <a:lstStyle/>
          <a:p>
            <a:pPr algn="just"/>
            <a:endParaRPr lang="es-MX">
              <a:latin typeface="Century Gothic" pitchFamily="34" charset="0"/>
            </a:endParaRPr>
          </a:p>
          <a:p>
            <a:pPr algn="just"/>
            <a:r>
              <a:rPr lang="es-MX" b="1" u="sng">
                <a:latin typeface="Century Gothic" pitchFamily="34" charset="0"/>
              </a:rPr>
              <a:t>5.4.2 PROCESOS RELATIVOS AL CLIENTE</a:t>
            </a:r>
          </a:p>
          <a:p>
            <a:pPr algn="just"/>
            <a:endParaRPr lang="es-MX" b="1" u="sng">
              <a:latin typeface="Century Gothic" pitchFamily="34" charset="0"/>
            </a:endParaRPr>
          </a:p>
          <a:p>
            <a:r>
              <a:rPr lang="es-MX"/>
              <a:t>a) Revisión de los requisitos de un producto</a:t>
            </a:r>
            <a:endParaRPr lang="es-ES"/>
          </a:p>
          <a:p>
            <a:endParaRPr lang="es-MX"/>
          </a:p>
          <a:p>
            <a:r>
              <a:rPr lang="es-MX"/>
              <a:t>La empresa debe rever los requisitos mencionados antes de comprometerse a suministrar, y al hacerlo deberá definir:</a:t>
            </a:r>
          </a:p>
          <a:p>
            <a:endParaRPr lang="es-ES"/>
          </a:p>
          <a:p>
            <a:r>
              <a:rPr lang="es-MX"/>
              <a:t>1.-Requisitos del producto.</a:t>
            </a:r>
            <a:endParaRPr lang="es-ES"/>
          </a:p>
          <a:p>
            <a:r>
              <a:rPr lang="es-MX"/>
              <a:t>2.-Resolución de eventuales requisitos del contrato o del pedido.</a:t>
            </a:r>
            <a:endParaRPr lang="es-ES"/>
          </a:p>
          <a:p>
            <a:r>
              <a:rPr lang="es-MX"/>
              <a:t>3.-Capacidad de la empresa para satisfacer los requisitos.</a:t>
            </a:r>
            <a:endParaRPr lang="es-ES"/>
          </a:p>
          <a:p>
            <a:r>
              <a:rPr lang="es-MX"/>
              <a:t> </a:t>
            </a:r>
            <a:endParaRPr lang="es-ES"/>
          </a:p>
          <a:p>
            <a:pPr algn="just"/>
            <a:endParaRPr lang="es-MX" b="1" u="sng">
              <a:latin typeface="Century Gothic" pitchFamily="34" charset="0"/>
            </a:endParaRPr>
          </a:p>
          <a:p>
            <a:pPr algn="just"/>
            <a:endParaRPr lang="es-MX" b="1" u="sng">
              <a:latin typeface="Century Gothic" pitchFamily="34" charset="0"/>
            </a:endParaRPr>
          </a:p>
          <a:p>
            <a:pPr algn="just"/>
            <a:endParaRPr lang="es-MX" b="1" u="sng">
              <a:latin typeface="Century Gothic" pitchFamily="34" charset="0"/>
            </a:endParaRPr>
          </a:p>
          <a:p>
            <a:pPr algn="just"/>
            <a:r>
              <a:rPr lang="es-MX">
                <a:latin typeface="Century Gothic" pitchFamily="34" charset="0"/>
              </a:rPr>
              <a:t/>
            </a:r>
            <a:br>
              <a:rPr lang="es-MX">
                <a:latin typeface="Century Gothic" pitchFamily="34" charset="0"/>
              </a:rPr>
            </a:br>
            <a:endParaRPr lang="es-ES">
              <a:latin typeface="Century Gothic" pitchFamily="34" charset="0"/>
            </a:endParaRPr>
          </a:p>
        </p:txBody>
      </p:sp>
      <p:pic>
        <p:nvPicPr>
          <p:cNvPr id="56322" name="Picture 2"/>
          <p:cNvPicPr>
            <a:picLocks noChangeAspect="1" noChangeArrowheads="1"/>
          </p:cNvPicPr>
          <p:nvPr/>
        </p:nvPicPr>
        <p:blipFill>
          <a:blip r:embed="rId2"/>
          <a:srcRect/>
          <a:stretch>
            <a:fillRect/>
          </a:stretch>
        </p:blipFill>
        <p:spPr bwMode="auto">
          <a:xfrm>
            <a:off x="1763713" y="3357563"/>
            <a:ext cx="5448300" cy="10795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148064" y="4869160"/>
            <a:ext cx="1308541" cy="15777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52" name="Picture 4"/>
          <p:cNvPicPr>
            <a:picLocks noChangeAspect="1" noChangeArrowheads="1"/>
          </p:cNvPicPr>
          <p:nvPr/>
        </p:nvPicPr>
        <p:blipFill>
          <a:blip r:embed="rId4" cstate="print"/>
          <a:srcRect/>
          <a:stretch>
            <a:fillRect/>
          </a:stretch>
        </p:blipFill>
        <p:spPr bwMode="auto">
          <a:xfrm>
            <a:off x="1259632" y="4725144"/>
            <a:ext cx="2543175" cy="1800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6325" name="Picture 5"/>
          <p:cNvPicPr>
            <a:picLocks noChangeAspect="1" noChangeArrowheads="1"/>
          </p:cNvPicPr>
          <p:nvPr/>
        </p:nvPicPr>
        <p:blipFill>
          <a:blip r:embed="rId5"/>
          <a:srcRect/>
          <a:stretch>
            <a:fillRect/>
          </a:stretch>
        </p:blipFill>
        <p:spPr bwMode="auto">
          <a:xfrm>
            <a:off x="7235825" y="692150"/>
            <a:ext cx="1651000" cy="126682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4"/>
          <p:cNvSpPr>
            <a:spLocks noChangeArrowheads="1"/>
          </p:cNvSpPr>
          <p:nvPr/>
        </p:nvSpPr>
        <p:spPr bwMode="auto">
          <a:xfrm>
            <a:off x="827088" y="893763"/>
            <a:ext cx="4040187" cy="376237"/>
          </a:xfrm>
          <a:prstGeom prst="rect">
            <a:avLst/>
          </a:prstGeom>
          <a:noFill/>
          <a:ln w="9525">
            <a:noFill/>
            <a:miter lim="800000"/>
            <a:headEnd/>
            <a:tailEnd/>
          </a:ln>
        </p:spPr>
        <p:txBody>
          <a:bodyPr wrap="none" anchor="ctr">
            <a:spAutoFit/>
          </a:bodyPr>
          <a:lstStyle/>
          <a:p>
            <a:pPr>
              <a:tabLst>
                <a:tab pos="1054100" algn="l"/>
              </a:tabLst>
            </a:pPr>
            <a:r>
              <a:rPr lang="es-MX" sz="2000" b="1"/>
              <a:t>Objetivo y campo de aplicación</a:t>
            </a:r>
            <a:r>
              <a:rPr lang="es-MX"/>
              <a:t> </a:t>
            </a:r>
          </a:p>
        </p:txBody>
      </p:sp>
      <p:sp>
        <p:nvSpPr>
          <p:cNvPr id="66562" name="Rectangle 5"/>
          <p:cNvSpPr>
            <a:spLocks noChangeArrowheads="1"/>
          </p:cNvSpPr>
          <p:nvPr/>
        </p:nvSpPr>
        <p:spPr bwMode="auto">
          <a:xfrm>
            <a:off x="755650" y="1341438"/>
            <a:ext cx="7488238" cy="2101850"/>
          </a:xfrm>
          <a:prstGeom prst="rect">
            <a:avLst/>
          </a:prstGeom>
          <a:noFill/>
          <a:ln w="9525">
            <a:noFill/>
            <a:miter lim="800000"/>
            <a:headEnd/>
            <a:tailEnd/>
          </a:ln>
        </p:spPr>
        <p:txBody>
          <a:bodyPr anchor="ctr">
            <a:spAutoFit/>
          </a:bodyPr>
          <a:lstStyle/>
          <a:p>
            <a:pPr>
              <a:tabLst>
                <a:tab pos="1054100" algn="l"/>
              </a:tabLst>
            </a:pPr>
            <a:r>
              <a:rPr lang="es-MX" sz="2000"/>
              <a:t>Esta Norma Internacional proporciona directrices para el desarrollo, revisión, aceptación, aplicación y revisión de los planes de la calidad. </a:t>
            </a:r>
            <a:endParaRPr lang="es-ES" sz="2000"/>
          </a:p>
          <a:p>
            <a:pPr>
              <a:tabLst>
                <a:tab pos="1054100" algn="l"/>
              </a:tabLst>
            </a:pPr>
            <a:r>
              <a:rPr lang="es-MX" sz="2000"/>
              <a:t>Esta Norma Internacional es aplicable a planes de la calidad para un proceso, producto, proyecto o contrato, y a cualquier industria. </a:t>
            </a:r>
            <a:endParaRPr lang="es-ES" sz="2000"/>
          </a:p>
          <a:p>
            <a:pPr algn="ctr" eaLnBrk="0">
              <a:tabLst>
                <a:tab pos="1054100" algn="l"/>
              </a:tabLst>
            </a:pPr>
            <a:endParaRPr lang="es-ES" sz="2000">
              <a:solidFill>
                <a:srgbClr val="000000"/>
              </a:solidFill>
            </a:endParaRPr>
          </a:p>
        </p:txBody>
      </p:sp>
      <p:sp>
        <p:nvSpPr>
          <p:cNvPr id="66563" name="Rectangle 6"/>
          <p:cNvSpPr>
            <a:spLocks noChangeArrowheads="1"/>
          </p:cNvSpPr>
          <p:nvPr/>
        </p:nvSpPr>
        <p:spPr bwMode="auto">
          <a:xfrm>
            <a:off x="755650" y="3213100"/>
            <a:ext cx="3960813" cy="2649538"/>
          </a:xfrm>
          <a:prstGeom prst="rect">
            <a:avLst/>
          </a:prstGeom>
          <a:noFill/>
          <a:ln w="9525">
            <a:noFill/>
            <a:miter lim="800000"/>
            <a:headEnd/>
            <a:tailEnd/>
          </a:ln>
        </p:spPr>
        <p:txBody>
          <a:bodyPr>
            <a:spAutoFit/>
          </a:bodyPr>
          <a:lstStyle/>
          <a:p>
            <a:r>
              <a:rPr lang="es-ES" sz="2000" b="1"/>
              <a:t>Plan de la calidad </a:t>
            </a:r>
          </a:p>
          <a:p>
            <a:endParaRPr lang="es-ES" sz="2000"/>
          </a:p>
          <a:p>
            <a:r>
              <a:rPr lang="es-ES" sz="2000"/>
              <a:t>Documento que especifica cuáles procesos, procedimientos  y recursos asociados se aplicarán, por quién y cuándo, para cumplir los requisitos de un proyecto, producto , proceso o contrato específico.</a:t>
            </a:r>
          </a:p>
        </p:txBody>
      </p:sp>
      <p:pic>
        <p:nvPicPr>
          <p:cNvPr id="66564" name="Picture 8" descr="modelos-de-calidad"/>
          <p:cNvPicPr>
            <a:picLocks noChangeAspect="1" noChangeArrowheads="1"/>
          </p:cNvPicPr>
          <p:nvPr/>
        </p:nvPicPr>
        <p:blipFill>
          <a:blip r:embed="rId2"/>
          <a:srcRect/>
          <a:stretch>
            <a:fillRect/>
          </a:stretch>
        </p:blipFill>
        <p:spPr bwMode="auto">
          <a:xfrm>
            <a:off x="4716463" y="2852738"/>
            <a:ext cx="3600450" cy="34163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4"/>
          <p:cNvSpPr>
            <a:spLocks noChangeArrowheads="1"/>
          </p:cNvSpPr>
          <p:nvPr/>
        </p:nvSpPr>
        <p:spPr bwMode="auto">
          <a:xfrm>
            <a:off x="468313" y="908050"/>
            <a:ext cx="6775450" cy="376238"/>
          </a:xfrm>
          <a:prstGeom prst="rect">
            <a:avLst/>
          </a:prstGeom>
          <a:noFill/>
          <a:ln w="9525">
            <a:noFill/>
            <a:miter lim="800000"/>
            <a:headEnd/>
            <a:tailEnd/>
          </a:ln>
        </p:spPr>
        <p:txBody>
          <a:bodyPr wrap="none" anchor="ctr">
            <a:spAutoFit/>
          </a:bodyPr>
          <a:lstStyle/>
          <a:p>
            <a:pPr>
              <a:tabLst>
                <a:tab pos="1054100" algn="l"/>
              </a:tabLst>
            </a:pPr>
            <a:r>
              <a:rPr lang="es-MX" sz="2000" b="1"/>
              <a:t>Identificación de la necesidad de un plan de la calidad</a:t>
            </a:r>
            <a:r>
              <a:rPr lang="es-MX"/>
              <a:t> </a:t>
            </a:r>
          </a:p>
        </p:txBody>
      </p:sp>
      <p:sp>
        <p:nvSpPr>
          <p:cNvPr id="67586" name="Rectangle 5"/>
          <p:cNvSpPr>
            <a:spLocks noChangeArrowheads="1"/>
          </p:cNvSpPr>
          <p:nvPr/>
        </p:nvSpPr>
        <p:spPr bwMode="auto">
          <a:xfrm>
            <a:off x="611188" y="1557338"/>
            <a:ext cx="7704137" cy="3217862"/>
          </a:xfrm>
          <a:prstGeom prst="rect">
            <a:avLst/>
          </a:prstGeom>
          <a:noFill/>
          <a:ln w="9525">
            <a:noFill/>
            <a:miter lim="800000"/>
            <a:headEnd/>
            <a:tailEnd/>
          </a:ln>
        </p:spPr>
        <p:txBody>
          <a:bodyPr anchor="ctr">
            <a:spAutoFit/>
          </a:bodyPr>
          <a:lstStyle/>
          <a:p>
            <a:pPr>
              <a:tabLst>
                <a:tab pos="1054100" algn="l"/>
              </a:tabLst>
            </a:pPr>
            <a:r>
              <a:rPr lang="es-MX" sz="2000"/>
              <a:t>La organización debería identificar qué necesidades podría tener de planes de la calidad, por ejemplo:</a:t>
            </a:r>
          </a:p>
          <a:p>
            <a:pPr>
              <a:tabLst>
                <a:tab pos="1054100" algn="l"/>
              </a:tabLst>
            </a:pPr>
            <a:r>
              <a:rPr lang="es-MX" sz="2000"/>
              <a:t> </a:t>
            </a:r>
            <a:endParaRPr lang="es-ES" sz="2000"/>
          </a:p>
          <a:p>
            <a:pPr>
              <a:tabLst>
                <a:tab pos="1054100" algn="l"/>
              </a:tabLst>
            </a:pPr>
            <a:r>
              <a:rPr lang="es-MX" sz="2000"/>
              <a:t>a) Mostrar cómo el sistema de gestión de la calidad de la organización se aplica a un caso específico.</a:t>
            </a:r>
            <a:endParaRPr lang="es-ES" sz="2000"/>
          </a:p>
          <a:p>
            <a:pPr>
              <a:tabLst>
                <a:tab pos="1054100" algn="l"/>
              </a:tabLst>
            </a:pPr>
            <a:r>
              <a:rPr lang="es-MX" sz="2000"/>
              <a:t>b) Cumplir con los requisitos legales, reglamentarios o del cliente. </a:t>
            </a:r>
            <a:endParaRPr lang="es-ES" sz="2000"/>
          </a:p>
          <a:p>
            <a:pPr>
              <a:tabLst>
                <a:tab pos="1054100" algn="l"/>
              </a:tabLst>
            </a:pPr>
            <a:r>
              <a:rPr lang="es-MX" sz="2000"/>
              <a:t>c) En el desarrollo y validación de nuevos productos o procesos;.</a:t>
            </a:r>
            <a:endParaRPr lang="es-ES" sz="2000"/>
          </a:p>
          <a:p>
            <a:pPr>
              <a:tabLst>
                <a:tab pos="1054100" algn="l"/>
              </a:tabLst>
            </a:pPr>
            <a:r>
              <a:rPr lang="es-MX" sz="2000"/>
              <a:t>d) Organizar y gestionar actividades para cumplir los requisitos de calidad y objetivos de la calidad.</a:t>
            </a:r>
          </a:p>
          <a:p>
            <a:pPr>
              <a:tabLst>
                <a:tab pos="1054100" algn="l"/>
              </a:tabLst>
            </a:pPr>
            <a:r>
              <a:rPr lang="es-MX" sz="2000"/>
              <a:t>e) Optimizar el uso de recursos para el cumplimiento de los objetivos de la calidad.</a:t>
            </a:r>
            <a:r>
              <a:rPr lang="es-ES" sz="2000"/>
              <a:t> </a:t>
            </a:r>
          </a:p>
        </p:txBody>
      </p:sp>
      <p:pic>
        <p:nvPicPr>
          <p:cNvPr id="67587" name="Picture 7" descr="plan-calidad"/>
          <p:cNvPicPr>
            <a:picLocks noChangeAspect="1" noChangeArrowheads="1"/>
          </p:cNvPicPr>
          <p:nvPr/>
        </p:nvPicPr>
        <p:blipFill>
          <a:blip r:embed="rId2"/>
          <a:srcRect/>
          <a:stretch>
            <a:fillRect/>
          </a:stretch>
        </p:blipFill>
        <p:spPr bwMode="auto">
          <a:xfrm>
            <a:off x="5219700" y="4508500"/>
            <a:ext cx="2087563" cy="208756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4"/>
          <p:cNvSpPr>
            <a:spLocks noChangeArrowheads="1"/>
          </p:cNvSpPr>
          <p:nvPr/>
        </p:nvSpPr>
        <p:spPr bwMode="auto">
          <a:xfrm>
            <a:off x="611188" y="765175"/>
            <a:ext cx="4676775" cy="376238"/>
          </a:xfrm>
          <a:prstGeom prst="rect">
            <a:avLst/>
          </a:prstGeom>
          <a:noFill/>
          <a:ln w="9525">
            <a:noFill/>
            <a:miter lim="800000"/>
            <a:headEnd/>
            <a:tailEnd/>
          </a:ln>
        </p:spPr>
        <p:txBody>
          <a:bodyPr wrap="none" anchor="ctr">
            <a:spAutoFit/>
          </a:bodyPr>
          <a:lstStyle/>
          <a:p>
            <a:pPr>
              <a:tabLst>
                <a:tab pos="1054100" algn="l"/>
              </a:tabLst>
            </a:pPr>
            <a:r>
              <a:rPr lang="es-MX" sz="2000" b="1"/>
              <a:t>Producción y prestación del servicio</a:t>
            </a:r>
            <a:r>
              <a:rPr lang="es-MX"/>
              <a:t> </a:t>
            </a:r>
          </a:p>
        </p:txBody>
      </p:sp>
      <p:sp>
        <p:nvSpPr>
          <p:cNvPr id="68610" name="Rectangle 5"/>
          <p:cNvSpPr>
            <a:spLocks noChangeArrowheads="1"/>
          </p:cNvSpPr>
          <p:nvPr/>
        </p:nvSpPr>
        <p:spPr bwMode="auto">
          <a:xfrm>
            <a:off x="684213" y="1628775"/>
            <a:ext cx="7920037" cy="2165350"/>
          </a:xfrm>
          <a:prstGeom prst="rect">
            <a:avLst/>
          </a:prstGeom>
          <a:noFill/>
          <a:ln w="9525">
            <a:noFill/>
            <a:miter lim="800000"/>
            <a:headEnd/>
            <a:tailEnd/>
          </a:ln>
        </p:spPr>
        <p:txBody>
          <a:bodyPr anchor="ctr">
            <a:spAutoFit/>
          </a:bodyPr>
          <a:lstStyle/>
          <a:p>
            <a:pPr>
              <a:tabLst>
                <a:tab pos="1054100" algn="l"/>
              </a:tabLst>
            </a:pPr>
            <a:r>
              <a:rPr lang="es-MX"/>
              <a:t>La producción y prestación del servicio, comúnmente forman la parte principal del plan de la calidad. </a:t>
            </a:r>
            <a:endParaRPr lang="es-ES"/>
          </a:p>
          <a:p>
            <a:pPr>
              <a:tabLst>
                <a:tab pos="1054100" algn="l"/>
              </a:tabLst>
            </a:pPr>
            <a:r>
              <a:rPr lang="es-MX"/>
              <a:t>El plan de la calidad debería identificar los elementos de entrada, las actividades de realización y los resultados requeridos para llevar a cabo la producción y/o la prestación del servicio, el plan de la calidad debería incluir lo siguiente:</a:t>
            </a:r>
            <a:endParaRPr lang="es-ES"/>
          </a:p>
          <a:p>
            <a:pPr>
              <a:tabLst>
                <a:tab pos="1054100" algn="l"/>
              </a:tabLst>
            </a:pPr>
            <a:endParaRPr lang="es-MX"/>
          </a:p>
          <a:p>
            <a:pPr>
              <a:tabLst>
                <a:tab pos="1054100" algn="l"/>
              </a:tabLst>
            </a:pPr>
            <a:endParaRPr lang="es-ES" sz="2000"/>
          </a:p>
        </p:txBody>
      </p:sp>
      <p:sp>
        <p:nvSpPr>
          <p:cNvPr id="68611" name="Text Box 8"/>
          <p:cNvSpPr txBox="1">
            <a:spLocks noChangeArrowheads="1"/>
          </p:cNvSpPr>
          <p:nvPr/>
        </p:nvSpPr>
        <p:spPr bwMode="auto">
          <a:xfrm>
            <a:off x="684213" y="3213100"/>
            <a:ext cx="7200900" cy="2136775"/>
          </a:xfrm>
          <a:prstGeom prst="rect">
            <a:avLst/>
          </a:prstGeom>
          <a:noFill/>
          <a:ln w="9525">
            <a:noFill/>
            <a:miter lim="800000"/>
            <a:headEnd/>
            <a:tailEnd/>
          </a:ln>
        </p:spPr>
        <p:txBody>
          <a:bodyPr>
            <a:spAutoFit/>
          </a:bodyPr>
          <a:lstStyle/>
          <a:p>
            <a:r>
              <a:rPr lang="es-MX"/>
              <a:t>a) Las etapas del proceso. </a:t>
            </a:r>
            <a:endParaRPr lang="es-ES"/>
          </a:p>
          <a:p>
            <a:r>
              <a:rPr lang="es-MX"/>
              <a:t>b) Los procedimientos documentados e instrucciones de trabajo pertinentes.</a:t>
            </a:r>
            <a:endParaRPr lang="es-ES"/>
          </a:p>
          <a:p>
            <a:r>
              <a:rPr lang="es-MX"/>
              <a:t>c) Las herramientas, técnicas, equipo y métodos a utilizar para lograr los requisitos especificados, incluyendo los detalles de cualquier certificación necesaria de material, producto o proceso.</a:t>
            </a:r>
          </a:p>
          <a:p>
            <a:r>
              <a:rPr lang="es-MX"/>
              <a:t>d) Las condiciones controladas requeridas para cumplir con los acuerdos planificados.</a:t>
            </a:r>
            <a:endParaRPr lang="es-E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4"/>
          <p:cNvSpPr>
            <a:spLocks noChangeArrowheads="1"/>
          </p:cNvSpPr>
          <p:nvPr/>
        </p:nvSpPr>
        <p:spPr bwMode="auto">
          <a:xfrm>
            <a:off x="3276600" y="3195638"/>
            <a:ext cx="5688013" cy="3159125"/>
          </a:xfrm>
          <a:prstGeom prst="rect">
            <a:avLst/>
          </a:prstGeom>
          <a:noFill/>
          <a:ln w="9525">
            <a:noFill/>
            <a:miter lim="800000"/>
            <a:headEnd/>
            <a:tailEnd/>
          </a:ln>
        </p:spPr>
        <p:txBody>
          <a:bodyPr anchor="ctr">
            <a:spAutoFit/>
          </a:bodyPr>
          <a:lstStyle/>
          <a:p>
            <a:pPr>
              <a:tabLst>
                <a:tab pos="1054100" algn="l"/>
              </a:tabLst>
            </a:pPr>
            <a:r>
              <a:rPr lang="es-MX" b="1"/>
              <a:t>Auditoria </a:t>
            </a:r>
            <a:endParaRPr lang="es-ES"/>
          </a:p>
          <a:p>
            <a:pPr>
              <a:tabLst>
                <a:tab pos="1054100" algn="l"/>
              </a:tabLst>
            </a:pPr>
            <a:r>
              <a:rPr lang="es-MX"/>
              <a:t>Las auditorias pueden utilizarse para varios propósitos, tales como:</a:t>
            </a:r>
            <a:endParaRPr lang="es-ES"/>
          </a:p>
          <a:p>
            <a:pPr>
              <a:tabLst>
                <a:tab pos="1054100" algn="l"/>
              </a:tabLst>
            </a:pPr>
            <a:r>
              <a:rPr lang="es-MX"/>
              <a:t>a) Dar seguimiento a la implementación y eficacia de los planes de la calidad.</a:t>
            </a:r>
            <a:endParaRPr lang="es-ES"/>
          </a:p>
          <a:p>
            <a:pPr>
              <a:tabLst>
                <a:tab pos="1054100" algn="l"/>
              </a:tabLst>
            </a:pPr>
            <a:r>
              <a:rPr lang="es-MX"/>
              <a:t>b) Dar seguimiento y verificar la conformidad con los requisitos especificados. </a:t>
            </a:r>
            <a:endParaRPr lang="es-ES"/>
          </a:p>
          <a:p>
            <a:pPr>
              <a:tabLst>
                <a:tab pos="1054100" algn="l"/>
              </a:tabLst>
            </a:pPr>
            <a:r>
              <a:rPr lang="es-MX"/>
              <a:t>c) La vigilancia de los proveedores de la organización.</a:t>
            </a:r>
            <a:endParaRPr lang="es-ES"/>
          </a:p>
          <a:p>
            <a:pPr>
              <a:tabLst>
                <a:tab pos="1054100" algn="l"/>
              </a:tabLst>
            </a:pPr>
            <a:r>
              <a:rPr lang="es-MX"/>
              <a:t>d) Proporcionar una evaluación objetiva independiente, cuando se requiera, para cumplir las necesidades de los clientes u otras partes interesadas.</a:t>
            </a:r>
          </a:p>
        </p:txBody>
      </p:sp>
      <p:sp>
        <p:nvSpPr>
          <p:cNvPr id="69634" name="Rectangle 5"/>
          <p:cNvSpPr>
            <a:spLocks noChangeArrowheads="1"/>
          </p:cNvSpPr>
          <p:nvPr/>
        </p:nvSpPr>
        <p:spPr bwMode="auto">
          <a:xfrm>
            <a:off x="323850" y="188913"/>
            <a:ext cx="5616575" cy="2903537"/>
          </a:xfrm>
          <a:prstGeom prst="rect">
            <a:avLst/>
          </a:prstGeom>
          <a:noFill/>
          <a:ln w="9525">
            <a:noFill/>
            <a:miter lim="800000"/>
            <a:headEnd/>
            <a:tailEnd/>
          </a:ln>
        </p:spPr>
        <p:txBody>
          <a:bodyPr>
            <a:spAutoFit/>
          </a:bodyPr>
          <a:lstStyle/>
          <a:p>
            <a:r>
              <a:rPr lang="es-MX" b="1"/>
              <a:t>Propiedad del cliente </a:t>
            </a:r>
            <a:endParaRPr lang="es-ES"/>
          </a:p>
          <a:p>
            <a:r>
              <a:rPr lang="es-MX"/>
              <a:t>El plan de la calidad debería indicar: </a:t>
            </a:r>
            <a:endParaRPr lang="es-ES"/>
          </a:p>
          <a:p>
            <a:r>
              <a:rPr lang="es-MX"/>
              <a:t>a) Cómo se van a identificar y controlar los productos proporcionados por el cliente.</a:t>
            </a:r>
            <a:endParaRPr lang="es-ES"/>
          </a:p>
          <a:p>
            <a:r>
              <a:rPr lang="es-MX"/>
              <a:t>b) Los métodos a utilizar para verificar que los productos proporcionados por el cliente cumplen los requisitos especificados. </a:t>
            </a:r>
            <a:endParaRPr lang="es-ES"/>
          </a:p>
          <a:p>
            <a:r>
              <a:rPr lang="es-MX"/>
              <a:t>c) Cómo se controlarán los productos no conformes proporcionados por el cliente. </a:t>
            </a:r>
            <a:endParaRPr lang="es-ES"/>
          </a:p>
          <a:p>
            <a:r>
              <a:rPr lang="es-MX"/>
              <a:t>d) Cómo se controlará el producto dañado, perdido o inadecuado.</a:t>
            </a:r>
            <a:endParaRPr lang="es-ES"/>
          </a:p>
        </p:txBody>
      </p:sp>
      <p:pic>
        <p:nvPicPr>
          <p:cNvPr id="69635" name="Picture 6" descr="705"/>
          <p:cNvPicPr>
            <a:picLocks noChangeAspect="1" noChangeArrowheads="1"/>
          </p:cNvPicPr>
          <p:nvPr/>
        </p:nvPicPr>
        <p:blipFill>
          <a:blip r:embed="rId2"/>
          <a:srcRect/>
          <a:stretch>
            <a:fillRect/>
          </a:stretch>
        </p:blipFill>
        <p:spPr bwMode="auto">
          <a:xfrm>
            <a:off x="6011863" y="404813"/>
            <a:ext cx="2736850" cy="2595562"/>
          </a:xfrm>
          <a:prstGeom prst="rect">
            <a:avLst/>
          </a:prstGeom>
          <a:noFill/>
          <a:ln w="9525">
            <a:noFill/>
            <a:miter lim="800000"/>
            <a:headEnd/>
            <a:tailEnd/>
          </a:ln>
        </p:spPr>
      </p:pic>
      <p:pic>
        <p:nvPicPr>
          <p:cNvPr id="69636" name="Picture 8" descr="servicio-de-auditoria-infoservices"/>
          <p:cNvPicPr>
            <a:picLocks noChangeAspect="1" noChangeArrowheads="1"/>
          </p:cNvPicPr>
          <p:nvPr/>
        </p:nvPicPr>
        <p:blipFill>
          <a:blip r:embed="rId3"/>
          <a:srcRect/>
          <a:stretch>
            <a:fillRect/>
          </a:stretch>
        </p:blipFill>
        <p:spPr bwMode="auto">
          <a:xfrm>
            <a:off x="250825" y="3716338"/>
            <a:ext cx="2879725" cy="25241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619672" y="1052736"/>
            <a:ext cx="6192688" cy="607602"/>
          </a:xfrm>
          <a:prstGeom prst="rect">
            <a:avLst/>
          </a:prstGeom>
        </p:spPr>
        <p:txBody>
          <a:bodyPr>
            <a:spAutoFit/>
          </a:bodyPr>
          <a:lstStyle/>
          <a:p>
            <a:pPr algn="ctr">
              <a:defRPr/>
            </a:pPr>
            <a:r>
              <a:rPr lang="es-MX"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mn-cs"/>
              </a:rPr>
              <a:t>NORMA UNE 66175 GUIA PARA LA IMPLANTACION DE SISTEMA DE INDICADORES</a:t>
            </a:r>
          </a:p>
        </p:txBody>
      </p:sp>
      <p:sp>
        <p:nvSpPr>
          <p:cNvPr id="5" name="Rectangle 1"/>
          <p:cNvSpPr>
            <a:spLocks noChangeArrowheads="1"/>
          </p:cNvSpPr>
          <p:nvPr/>
        </p:nvSpPr>
        <p:spPr bwMode="auto">
          <a:xfrm>
            <a:off x="900113" y="2492375"/>
            <a:ext cx="7416800" cy="2251075"/>
          </a:xfrm>
          <a:prstGeom prst="rect">
            <a:avLst/>
          </a:prstGeom>
          <a:noFill/>
          <a:ln w="9525">
            <a:noFill/>
            <a:miter lim="800000"/>
            <a:headEnd/>
            <a:tailEnd/>
          </a:ln>
          <a:effectLst/>
        </p:spPr>
        <p:txBody>
          <a:bodyPr anchor="ctr">
            <a:spAutoFit/>
          </a:bodyPr>
          <a:lstStyle/>
          <a:p>
            <a:pPr algn="just">
              <a:defRPr/>
            </a:pPr>
            <a:r>
              <a:rPr lang="es-MX" dirty="0">
                <a:solidFill>
                  <a:srgbClr val="000000"/>
                </a:solidFill>
                <a:latin typeface="+mj-lt"/>
                <a:ea typeface="Calibri" pitchFamily="34" charset="0"/>
                <a:cs typeface="Arial" pitchFamily="34" charset="0"/>
              </a:rPr>
              <a:t>La norma UNE 66175:2003 ofrece una guía para la implantación de este tipo de sistemas, facilitando la identificación y el establecimiento de los indicadores relevantes y cuadros de mando de la organización.</a:t>
            </a:r>
            <a:endParaRPr lang="es-MX" dirty="0">
              <a:solidFill>
                <a:srgbClr val="000000"/>
              </a:solidFill>
              <a:latin typeface="+mj-lt"/>
              <a:cs typeface="Arial" pitchFamily="34" charset="0"/>
            </a:endParaRPr>
          </a:p>
          <a:p>
            <a:pPr algn="just" eaLnBrk="0">
              <a:defRPr/>
            </a:pPr>
            <a:endParaRPr lang="es-MX" dirty="0">
              <a:solidFill>
                <a:srgbClr val="000000"/>
              </a:solidFill>
              <a:latin typeface="+mj-lt"/>
              <a:ea typeface="Calibri" pitchFamily="34" charset="0"/>
              <a:cs typeface="Arial" pitchFamily="34" charset="0"/>
            </a:endParaRPr>
          </a:p>
          <a:p>
            <a:pPr algn="just" eaLnBrk="0">
              <a:defRPr/>
            </a:pPr>
            <a:r>
              <a:rPr lang="es-MX" dirty="0">
                <a:solidFill>
                  <a:srgbClr val="000000"/>
                </a:solidFill>
                <a:latin typeface="+mj-lt"/>
                <a:ea typeface="Calibri" pitchFamily="34" charset="0"/>
                <a:cs typeface="Arial" pitchFamily="34" charset="0"/>
              </a:rPr>
              <a:t>Los Centros Promotores de la Excelencia han impulsado esta publicación con la finalidad de ilustrar los modelos y sistemas de indicadores de diferentes empresas y organizaciones sobre la base de la norma UNE 66175:2003. </a:t>
            </a:r>
            <a:endParaRPr lang="es-MX" dirty="0">
              <a:solidFill>
                <a:srgbClr val="000000"/>
              </a:solidFill>
              <a:latin typeface="+mj-lt"/>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971550" y="1557338"/>
            <a:ext cx="7451725" cy="1895475"/>
          </a:xfrm>
          <a:prstGeom prst="rect">
            <a:avLst/>
          </a:prstGeom>
          <a:noFill/>
          <a:ln w="9525">
            <a:noFill/>
            <a:miter lim="800000"/>
            <a:headEnd/>
            <a:tailEnd/>
          </a:ln>
          <a:effectLst/>
        </p:spPr>
        <p:txBody>
          <a:bodyPr anchor="ctr">
            <a:spAutoFit/>
          </a:bodyPr>
          <a:lstStyle/>
          <a:p>
            <a:pPr algn="just">
              <a:defRPr/>
            </a:pPr>
            <a:r>
              <a:rPr lang="es-MX" dirty="0">
                <a:solidFill>
                  <a:srgbClr val="000000"/>
                </a:solidFill>
                <a:latin typeface="+mj-lt"/>
                <a:ea typeface="Calibri" pitchFamily="34" charset="0"/>
                <a:cs typeface="Arial" pitchFamily="34" charset="0"/>
              </a:rPr>
              <a:t>El sistema de indicadores surge de la necesidad de gestionar los objetivos y realizar el  seguimiento de los resultados tanto a nivel global (estrategia y gestión corporativa). El sistema requiere una estructura de planes que posibilite el desarrollo de la estrategia, y que a  su vez aporte información de entrada sobre los resultados y el rendimiento de los procesos</a:t>
            </a:r>
            <a:r>
              <a:rPr lang="es-MX" dirty="0">
                <a:solidFill>
                  <a:srgbClr val="000000"/>
                </a:solidFill>
                <a:latin typeface="+mn-lt"/>
                <a:ea typeface="Calibri" pitchFamily="34" charset="0"/>
                <a:cs typeface="Arial" pitchFamily="34" charset="0"/>
              </a:rPr>
              <a:t>.  </a:t>
            </a:r>
          </a:p>
          <a:p>
            <a:pPr algn="just">
              <a:defRPr/>
            </a:pPr>
            <a:endParaRPr lang="es-MX" dirty="0">
              <a:solidFill>
                <a:srgbClr val="000000"/>
              </a:solidFill>
              <a:latin typeface="+mn-lt"/>
              <a:ea typeface="Calibri" pitchFamily="34" charset="0"/>
              <a:cs typeface="Arial" pitchFamily="34" charset="0"/>
            </a:endParaRPr>
          </a:p>
        </p:txBody>
      </p:sp>
      <p:sp>
        <p:nvSpPr>
          <p:cNvPr id="5" name="Rectangle 3"/>
          <p:cNvSpPr>
            <a:spLocks noChangeArrowheads="1"/>
          </p:cNvSpPr>
          <p:nvPr/>
        </p:nvSpPr>
        <p:spPr bwMode="auto">
          <a:xfrm>
            <a:off x="2020888" y="844550"/>
            <a:ext cx="5391150" cy="377825"/>
          </a:xfrm>
          <a:prstGeom prst="rect">
            <a:avLst/>
          </a:prstGeom>
          <a:noFill/>
          <a:ln w="9525">
            <a:noFill/>
            <a:miter lim="800000"/>
            <a:headEnd/>
            <a:tailEnd/>
          </a:ln>
          <a:effectLst/>
        </p:spPr>
        <p:txBody>
          <a:bodyPr wrap="none" anchor="ctr">
            <a:spAutoFit/>
          </a:bodyPr>
          <a:lstStyle/>
          <a:p>
            <a:pPr algn="ctr">
              <a:defRPr/>
            </a:pPr>
            <a:r>
              <a:rPr lang="es-MX" sz="2000" b="1" dirty="0">
                <a:solidFill>
                  <a:srgbClr val="000000"/>
                </a:solidFill>
                <a:latin typeface="+mj-lt"/>
                <a:ea typeface="Calibri" pitchFamily="34" charset="0"/>
                <a:cs typeface="Arial" pitchFamily="34" charset="0"/>
              </a:rPr>
              <a:t>DISEÑO DEL SISTEMA DE INDICADORES. </a:t>
            </a:r>
            <a:endParaRPr lang="es-MX" sz="2000" dirty="0">
              <a:solidFill>
                <a:srgbClr val="000000"/>
              </a:solidFill>
              <a:latin typeface="+mj-lt"/>
              <a:cs typeface="Arial" pitchFamily="34" charset="0"/>
            </a:endParaRPr>
          </a:p>
        </p:txBody>
      </p:sp>
      <p:pic>
        <p:nvPicPr>
          <p:cNvPr id="71683" name="Picture 4"/>
          <p:cNvPicPr>
            <a:picLocks noChangeAspect="1" noChangeArrowheads="1"/>
          </p:cNvPicPr>
          <p:nvPr/>
        </p:nvPicPr>
        <p:blipFill>
          <a:blip r:embed="rId2"/>
          <a:srcRect/>
          <a:stretch>
            <a:fillRect/>
          </a:stretch>
        </p:blipFill>
        <p:spPr bwMode="auto">
          <a:xfrm>
            <a:off x="684213" y="3141663"/>
            <a:ext cx="7416800" cy="298608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11188" y="1830388"/>
            <a:ext cx="7848600" cy="3182937"/>
          </a:xfrm>
          <a:prstGeom prst="rect">
            <a:avLst/>
          </a:prstGeom>
          <a:noFill/>
          <a:ln w="9525">
            <a:noFill/>
            <a:miter lim="800000"/>
            <a:headEnd/>
            <a:tailEnd/>
          </a:ln>
          <a:effectLst/>
        </p:spPr>
        <p:txBody>
          <a:bodyPr anchor="ctr">
            <a:spAutoFit/>
          </a:bodyPr>
          <a:lstStyle/>
          <a:p>
            <a:pPr algn="just">
              <a:defRPr/>
            </a:pPr>
            <a:r>
              <a:rPr lang="es-MX" dirty="0">
                <a:solidFill>
                  <a:srgbClr val="000000"/>
                </a:solidFill>
                <a:ea typeface="Calibri" pitchFamily="34" charset="0"/>
                <a:cs typeface="Arial" pitchFamily="34" charset="0"/>
              </a:rPr>
              <a:t>Para la accesibilidad de la información y la simplificación de su gestión (obtención y entrada de  datos), la entidad se ha apoyado básicamente en  la informática, mediante dos tipos de  actuaciones: la construcción de una Intranet (ordenadores) para el sistema de indicadores y el diseño de  programas informáticos que aporten la información de los indicadores.</a:t>
            </a:r>
          </a:p>
          <a:p>
            <a:pPr algn="just">
              <a:defRPr/>
            </a:pPr>
            <a:endParaRPr lang="es-MX" dirty="0">
              <a:solidFill>
                <a:srgbClr val="000000"/>
              </a:solidFill>
              <a:ea typeface="Calibri" pitchFamily="34" charset="0"/>
              <a:cs typeface="Arial" pitchFamily="34" charset="0"/>
            </a:endParaRPr>
          </a:p>
          <a:p>
            <a:pPr algn="just">
              <a:defRPr/>
            </a:pPr>
            <a:r>
              <a:rPr lang="es-MX" dirty="0">
                <a:cs typeface="+mn-cs"/>
              </a:rPr>
              <a:t>El entorno Intranet del sistema de indicadores permite que cada responsable acceda a su plan, introduzca datos, explote la información y realice el seguimiento interanual.</a:t>
            </a:r>
            <a:endParaRPr lang="es-MX" dirty="0">
              <a:solidFill>
                <a:srgbClr val="000000"/>
              </a:solidFill>
              <a:cs typeface="Arial" pitchFamily="34" charset="0"/>
            </a:endParaRPr>
          </a:p>
          <a:p>
            <a:pPr algn="just">
              <a:defRPr/>
            </a:pPr>
            <a:endParaRPr lang="es-MX" dirty="0">
              <a:solidFill>
                <a:srgbClr val="000000"/>
              </a:solidFill>
              <a:ea typeface="Calibri" pitchFamily="34" charset="0"/>
              <a:cs typeface="Arial" pitchFamily="34" charset="0"/>
            </a:endParaRPr>
          </a:p>
          <a:p>
            <a:pPr algn="just">
              <a:defRPr/>
            </a:pPr>
            <a:endParaRPr lang="es-MX" dirty="0">
              <a:solidFill>
                <a:srgbClr val="000000"/>
              </a:solidFill>
              <a:latin typeface="+mj-lt"/>
              <a:ea typeface="Calibri" pitchFamily="34" charset="0"/>
              <a:cs typeface="Arial" pitchFamily="34" charset="0"/>
            </a:endParaRPr>
          </a:p>
          <a:p>
            <a:pPr algn="just">
              <a:defRPr/>
            </a:pPr>
            <a:endParaRPr lang="es-MX" dirty="0">
              <a:solidFill>
                <a:srgbClr val="000000"/>
              </a:solidFill>
              <a:latin typeface="+mj-lt"/>
              <a:ea typeface="Calibri" pitchFamily="34" charset="0"/>
              <a:cs typeface="Arial" pitchFamily="34" charset="0"/>
            </a:endParaRPr>
          </a:p>
        </p:txBody>
      </p:sp>
      <p:sp>
        <p:nvSpPr>
          <p:cNvPr id="72706" name="2 Rectángulo"/>
          <p:cNvSpPr>
            <a:spLocks noChangeArrowheads="1"/>
          </p:cNvSpPr>
          <p:nvPr/>
        </p:nvSpPr>
        <p:spPr bwMode="auto">
          <a:xfrm>
            <a:off x="1619250" y="765175"/>
            <a:ext cx="5761038" cy="663575"/>
          </a:xfrm>
          <a:prstGeom prst="rect">
            <a:avLst/>
          </a:prstGeom>
          <a:noFill/>
          <a:ln w="9525">
            <a:noFill/>
            <a:miter lim="800000"/>
            <a:headEnd/>
            <a:tailEnd/>
          </a:ln>
        </p:spPr>
        <p:txBody>
          <a:bodyPr>
            <a:spAutoFit/>
          </a:bodyPr>
          <a:lstStyle/>
          <a:p>
            <a:pPr algn="ctr"/>
            <a:r>
              <a:rPr lang="es-MX" sz="2000" b="1">
                <a:solidFill>
                  <a:srgbClr val="000000"/>
                </a:solidFill>
              </a:rPr>
              <a:t>IMPLANTACIÓN DEL SISTEMA DE INDICADORES</a:t>
            </a:r>
            <a:endParaRPr lang="es-MX" sz="200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124075" y="620713"/>
            <a:ext cx="4762500" cy="377825"/>
          </a:xfrm>
          <a:prstGeom prst="rect">
            <a:avLst/>
          </a:prstGeom>
          <a:noFill/>
          <a:ln w="9525">
            <a:noFill/>
            <a:miter lim="800000"/>
            <a:headEnd/>
            <a:tailEnd/>
          </a:ln>
          <a:effectLst/>
        </p:spPr>
        <p:txBody>
          <a:bodyPr wrap="none" anchor="ctr">
            <a:spAutoFit/>
          </a:bodyPr>
          <a:lstStyle/>
          <a:p>
            <a:pPr algn="ctr">
              <a:defRPr/>
            </a:pPr>
            <a:r>
              <a:rPr lang="es-MX" sz="2000" b="1" dirty="0">
                <a:solidFill>
                  <a:srgbClr val="000000"/>
                </a:solidFill>
                <a:latin typeface="+mj-lt"/>
                <a:ea typeface="Calibri" pitchFamily="34" charset="0"/>
                <a:cs typeface="Arial" pitchFamily="34" charset="0"/>
              </a:rPr>
              <a:t>EXPLOTACIÓN DE LA INFORMACIÓN</a:t>
            </a:r>
            <a:endParaRPr lang="es-MX" sz="2000" dirty="0">
              <a:solidFill>
                <a:srgbClr val="000000"/>
              </a:solidFill>
              <a:latin typeface="+mj-lt"/>
              <a:cs typeface="Arial" pitchFamily="34" charset="0"/>
            </a:endParaRPr>
          </a:p>
        </p:txBody>
      </p:sp>
      <p:sp>
        <p:nvSpPr>
          <p:cNvPr id="5" name="Rectangle 1"/>
          <p:cNvSpPr>
            <a:spLocks noChangeArrowheads="1"/>
          </p:cNvSpPr>
          <p:nvPr/>
        </p:nvSpPr>
        <p:spPr bwMode="auto">
          <a:xfrm>
            <a:off x="684213" y="1844675"/>
            <a:ext cx="7596187" cy="2032000"/>
          </a:xfrm>
          <a:prstGeom prst="rect">
            <a:avLst/>
          </a:prstGeom>
          <a:noFill/>
          <a:ln w="9525">
            <a:noFill/>
            <a:miter lim="800000"/>
            <a:headEnd/>
            <a:tailEnd/>
          </a:ln>
          <a:effectLst/>
        </p:spPr>
        <p:txBody>
          <a:bodyPr anchor="ctr">
            <a:spAutoFit/>
          </a:bodyPr>
          <a:lstStyle/>
          <a:p>
            <a:pPr eaLnBrk="0">
              <a:defRPr/>
            </a:pPr>
            <a:r>
              <a:rPr lang="es-MX" dirty="0">
                <a:solidFill>
                  <a:srgbClr val="000000"/>
                </a:solidFill>
                <a:latin typeface="+mj-lt"/>
                <a:ea typeface="Calibri" pitchFamily="34" charset="0"/>
                <a:cs typeface="Arial" pitchFamily="34" charset="0"/>
              </a:rPr>
              <a:t>Los responsables de cada uno de los planes interpretan la información de sus indicadores . En caso de detectarse desviaciones significativas de los objetivos fijados,  se analizan las causas y se acuerdan medidas correctoras . </a:t>
            </a:r>
          </a:p>
          <a:p>
            <a:pPr eaLnBrk="0">
              <a:defRPr/>
            </a:pPr>
            <a:endParaRPr lang="es-MX" dirty="0">
              <a:solidFill>
                <a:srgbClr val="000000"/>
              </a:solidFill>
              <a:latin typeface="+mj-lt"/>
              <a:ea typeface="Calibri" pitchFamily="34" charset="0"/>
              <a:cs typeface="Arial" pitchFamily="34" charset="0"/>
            </a:endParaRPr>
          </a:p>
          <a:p>
            <a:pPr eaLnBrk="0">
              <a:defRPr/>
            </a:pPr>
            <a:r>
              <a:rPr lang="es-MX" dirty="0">
                <a:solidFill>
                  <a:srgbClr val="000000"/>
                </a:solidFill>
                <a:latin typeface="+mj-lt"/>
                <a:ea typeface="Calibri" pitchFamily="34" charset="0"/>
                <a:cs typeface="Arial" pitchFamily="34" charset="0"/>
              </a:rPr>
              <a:t>La información de los indicadores determina,  anualmente, los nuevos objetivos a establecer. </a:t>
            </a:r>
            <a:endParaRPr lang="es-MX" dirty="0">
              <a:solidFill>
                <a:srgbClr val="000000"/>
              </a:solidFill>
              <a:latin typeface="+mj-lt"/>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6"/>
          <p:cNvPicPr>
            <a:picLocks noChangeAspect="1" noChangeArrowheads="1"/>
          </p:cNvPicPr>
          <p:nvPr/>
        </p:nvPicPr>
        <p:blipFill>
          <a:blip r:embed="rId2"/>
          <a:srcRect/>
          <a:stretch>
            <a:fillRect/>
          </a:stretch>
        </p:blipFill>
        <p:spPr bwMode="auto">
          <a:xfrm>
            <a:off x="468313" y="1052513"/>
            <a:ext cx="8135937" cy="45370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68313" y="1885950"/>
            <a:ext cx="8170862" cy="2668588"/>
          </a:xfrm>
          <a:prstGeom prst="rect">
            <a:avLst/>
          </a:prstGeom>
          <a:noFill/>
          <a:ln w="9525">
            <a:noFill/>
            <a:miter lim="800000"/>
            <a:headEnd/>
            <a:tailEnd/>
          </a:ln>
          <a:effectLst/>
        </p:spPr>
        <p:txBody>
          <a:bodyPr anchor="ctr">
            <a:spAutoFit/>
          </a:bodyPr>
          <a:lstStyle/>
          <a:p>
            <a:pPr algn="just">
              <a:defRPr/>
            </a:pPr>
            <a:r>
              <a:rPr lang="es-MX" dirty="0">
                <a:solidFill>
                  <a:srgbClr val="000000"/>
                </a:solidFill>
                <a:latin typeface="+mj-lt"/>
                <a:ea typeface="Calibri" pitchFamily="34" charset="0"/>
                <a:cs typeface="Arial" pitchFamily="34" charset="0"/>
              </a:rPr>
              <a:t>Anualmente el comité de dirección revisa los resultados anuales de los indicadores y elabora el  nuevo plan de gestión corporativo, basándose en los resultados obtenidos y en los objetivos del plan estratégico. </a:t>
            </a:r>
          </a:p>
          <a:p>
            <a:pPr algn="just">
              <a:defRPr/>
            </a:pPr>
            <a:endParaRPr lang="es-MX" dirty="0">
              <a:solidFill>
                <a:srgbClr val="000000"/>
              </a:solidFill>
              <a:latin typeface="+mj-lt"/>
              <a:cs typeface="Arial" pitchFamily="34" charset="0"/>
            </a:endParaRPr>
          </a:p>
          <a:p>
            <a:pPr algn="just">
              <a:defRPr/>
            </a:pPr>
            <a:r>
              <a:rPr lang="es-MX" dirty="0">
                <a:latin typeface="+mj-lt"/>
                <a:cs typeface="+mn-cs"/>
              </a:rPr>
              <a:t>Las vías de entrada de información para la revisión del sistema de indicadores y objetivos son: el balance de los objetivos conseguidos, la evaluación de los procesos (auditoría ISO),  la evaluación de la organización (auto-evaluación EFQM), la evaluación por los grupos de interés  (clientes, personal y colaboradores) y un análisis estratégico de la organización en relación al  entorno.</a:t>
            </a:r>
            <a:endParaRPr lang="es-MX" dirty="0">
              <a:solidFill>
                <a:srgbClr val="000000"/>
              </a:solidFill>
              <a:latin typeface="+mj-lt"/>
              <a:cs typeface="Arial" pitchFamily="34" charset="0"/>
            </a:endParaRPr>
          </a:p>
        </p:txBody>
      </p:sp>
      <p:sp>
        <p:nvSpPr>
          <p:cNvPr id="5" name="Rectangle 2"/>
          <p:cNvSpPr>
            <a:spLocks noChangeArrowheads="1"/>
          </p:cNvSpPr>
          <p:nvPr/>
        </p:nvSpPr>
        <p:spPr bwMode="auto">
          <a:xfrm>
            <a:off x="1835150" y="765175"/>
            <a:ext cx="5491163" cy="377825"/>
          </a:xfrm>
          <a:prstGeom prst="rect">
            <a:avLst/>
          </a:prstGeom>
          <a:noFill/>
          <a:ln w="9525">
            <a:noFill/>
            <a:miter lim="800000"/>
            <a:headEnd/>
            <a:tailEnd/>
          </a:ln>
          <a:effectLst/>
        </p:spPr>
        <p:txBody>
          <a:bodyPr wrap="none" anchor="ctr">
            <a:spAutoFit/>
          </a:bodyPr>
          <a:lstStyle/>
          <a:p>
            <a:pPr algn="ctr">
              <a:defRPr/>
            </a:pPr>
            <a:r>
              <a:rPr lang="es-MX" sz="2000" b="1" dirty="0">
                <a:solidFill>
                  <a:srgbClr val="000000"/>
                </a:solidFill>
                <a:latin typeface="+mj-lt"/>
                <a:ea typeface="Calibri" pitchFamily="34" charset="0"/>
                <a:cs typeface="Arial" pitchFamily="34" charset="0"/>
              </a:rPr>
              <a:t>REVISIÓN DEL SISTEMA DE INDICADORES</a:t>
            </a:r>
            <a:endParaRPr lang="es-MX" sz="2000" dirty="0">
              <a:solidFill>
                <a:srgbClr val="000000"/>
              </a:solidFill>
              <a:latin typeface="+mj-lt"/>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3 CuadroTexto"/>
          <p:cNvSpPr txBox="1">
            <a:spLocks noChangeArrowheads="1"/>
          </p:cNvSpPr>
          <p:nvPr/>
        </p:nvSpPr>
        <p:spPr bwMode="auto">
          <a:xfrm>
            <a:off x="755650" y="333375"/>
            <a:ext cx="6911975" cy="4246563"/>
          </a:xfrm>
          <a:prstGeom prst="rect">
            <a:avLst/>
          </a:prstGeom>
          <a:noFill/>
          <a:ln w="9525">
            <a:noFill/>
            <a:miter lim="800000"/>
            <a:headEnd/>
            <a:tailEnd/>
          </a:ln>
        </p:spPr>
        <p:txBody>
          <a:bodyPr>
            <a:spAutoFit/>
          </a:bodyPr>
          <a:lstStyle/>
          <a:p>
            <a:endParaRPr lang="es-MX"/>
          </a:p>
          <a:p>
            <a:r>
              <a:rPr lang="es-MX"/>
              <a:t>b) Comunicación con el cliente</a:t>
            </a:r>
            <a:endParaRPr lang="es-ES"/>
          </a:p>
          <a:p>
            <a:r>
              <a:rPr lang="es-MX"/>
              <a:t>La organización debe determinar la necesidad e implementar sistemas para comunicarse con el cliente en relación con:</a:t>
            </a:r>
            <a:endParaRPr lang="es-ES"/>
          </a:p>
          <a:p>
            <a:endParaRPr lang="es-MX"/>
          </a:p>
          <a:p>
            <a:r>
              <a:rPr lang="es-MX"/>
              <a:t>1.-Informaciones relativas al producto.</a:t>
            </a:r>
            <a:endParaRPr lang="es-ES"/>
          </a:p>
          <a:p>
            <a:endParaRPr lang="es-MX"/>
          </a:p>
          <a:p>
            <a:r>
              <a:rPr lang="es-MX"/>
              <a:t>2.-Pedidos, contratos, gestión de pedidos, retroalimentación y quejas.</a:t>
            </a:r>
            <a:endParaRPr lang="es-ES"/>
          </a:p>
          <a:p>
            <a:pPr algn="just"/>
            <a:endParaRPr lang="es-MX" b="1" u="sng">
              <a:latin typeface="Century Gothic" pitchFamily="34" charset="0"/>
            </a:endParaRPr>
          </a:p>
          <a:p>
            <a:pPr algn="just"/>
            <a:endParaRPr lang="es-MX" b="1" u="sng">
              <a:latin typeface="Century Gothic" pitchFamily="34" charset="0"/>
            </a:endParaRPr>
          </a:p>
          <a:p>
            <a:pPr algn="just"/>
            <a:endParaRPr lang="es-MX" b="1" u="sng">
              <a:latin typeface="Century Gothic" pitchFamily="34" charset="0"/>
            </a:endParaRPr>
          </a:p>
          <a:p>
            <a:pPr algn="just"/>
            <a:endParaRPr lang="es-MX" b="1" u="sng">
              <a:latin typeface="Century Gothic" pitchFamily="34" charset="0"/>
            </a:endParaRPr>
          </a:p>
          <a:p>
            <a:pPr algn="just"/>
            <a:r>
              <a:rPr lang="es-MX">
                <a:latin typeface="Century Gothic" pitchFamily="34" charset="0"/>
              </a:rPr>
              <a:t/>
            </a:r>
            <a:br>
              <a:rPr lang="es-MX">
                <a:latin typeface="Century Gothic" pitchFamily="34" charset="0"/>
              </a:rPr>
            </a:br>
            <a:endParaRPr lang="es-ES">
              <a:latin typeface="Century Gothic" pitchFamily="34" charset="0"/>
            </a:endParaRPr>
          </a:p>
        </p:txBody>
      </p:sp>
      <p:pic>
        <p:nvPicPr>
          <p:cNvPr id="57346" name="Picture 3"/>
          <p:cNvPicPr>
            <a:picLocks noChangeAspect="1" noChangeArrowheads="1"/>
          </p:cNvPicPr>
          <p:nvPr/>
        </p:nvPicPr>
        <p:blipFill>
          <a:blip r:embed="rId2"/>
          <a:srcRect/>
          <a:stretch>
            <a:fillRect/>
          </a:stretch>
        </p:blipFill>
        <p:spPr bwMode="auto">
          <a:xfrm>
            <a:off x="7324725" y="1773238"/>
            <a:ext cx="1819275" cy="1716087"/>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0" y="4293096"/>
            <a:ext cx="260985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9" name="Picture 3"/>
          <p:cNvPicPr>
            <a:picLocks noChangeAspect="1" noChangeArrowheads="1"/>
          </p:cNvPicPr>
          <p:nvPr/>
        </p:nvPicPr>
        <p:blipFill>
          <a:blip r:embed="rId4" cstate="print"/>
          <a:srcRect/>
          <a:stretch>
            <a:fillRect/>
          </a:stretch>
        </p:blipFill>
        <p:spPr bwMode="auto">
          <a:xfrm>
            <a:off x="6084168" y="4221088"/>
            <a:ext cx="2495550" cy="1838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00" name="Picture 4"/>
          <p:cNvPicPr>
            <a:picLocks noChangeAspect="1" noChangeArrowheads="1"/>
          </p:cNvPicPr>
          <p:nvPr/>
        </p:nvPicPr>
        <p:blipFill>
          <a:blip r:embed="rId5" cstate="print"/>
          <a:srcRect/>
          <a:stretch>
            <a:fillRect/>
          </a:stretch>
        </p:blipFill>
        <p:spPr bwMode="auto">
          <a:xfrm>
            <a:off x="3275856" y="3068960"/>
            <a:ext cx="2628900"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3 Imagen"/>
          <p:cNvPicPr>
            <a:picLocks noChangeAspect="1" noChangeArrowheads="1"/>
          </p:cNvPicPr>
          <p:nvPr/>
        </p:nvPicPr>
        <p:blipFill>
          <a:blip r:embed="rId2"/>
          <a:srcRect/>
          <a:stretch>
            <a:fillRect/>
          </a:stretch>
        </p:blipFill>
        <p:spPr bwMode="auto">
          <a:xfrm>
            <a:off x="468313" y="908050"/>
            <a:ext cx="7775575" cy="482441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30687" y="1916832"/>
            <a:ext cx="7644272" cy="240065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MX" sz="5000" b="1" dirty="0">
                <a:ln w="11430"/>
                <a:solidFill>
                  <a:schemeClr val="accent1">
                    <a:lumMod val="50000"/>
                  </a:schemeClr>
                </a:solidFill>
                <a:effectLst>
                  <a:outerShdw blurRad="50800" dist="39000" dir="5460000" algn="tl">
                    <a:srgbClr val="000000">
                      <a:alpha val="38000"/>
                    </a:srgbClr>
                  </a:outerShdw>
                </a:effectLst>
                <a:cs typeface="+mn-cs"/>
              </a:rPr>
              <a:t>7. NORMAS OFICIALES </a:t>
            </a:r>
          </a:p>
          <a:p>
            <a:pPr algn="ctr">
              <a:defRPr/>
            </a:pPr>
            <a:r>
              <a:rPr lang="es-MX" sz="5000" b="1" dirty="0">
                <a:ln w="11430"/>
                <a:solidFill>
                  <a:schemeClr val="accent1">
                    <a:lumMod val="50000"/>
                  </a:schemeClr>
                </a:solidFill>
                <a:effectLst>
                  <a:outerShdw blurRad="50800" dist="39000" dir="5460000" algn="tl">
                    <a:srgbClr val="000000">
                      <a:alpha val="38000"/>
                    </a:srgbClr>
                  </a:outerShdw>
                </a:effectLst>
                <a:cs typeface="+mn-cs"/>
              </a:rPr>
              <a:t>MEXICANAS Y NORMAS</a:t>
            </a:r>
          </a:p>
          <a:p>
            <a:pPr algn="ctr">
              <a:defRPr/>
            </a:pPr>
            <a:r>
              <a:rPr lang="es-MX" sz="5000" b="1" dirty="0">
                <a:ln w="11430"/>
                <a:solidFill>
                  <a:schemeClr val="accent1">
                    <a:lumMod val="50000"/>
                  </a:schemeClr>
                </a:solidFill>
                <a:effectLst>
                  <a:outerShdw blurRad="50800" dist="39000" dir="5460000" algn="tl">
                    <a:srgbClr val="000000">
                      <a:alpha val="38000"/>
                    </a:srgbClr>
                  </a:outerShdw>
                </a:effectLst>
                <a:cs typeface="+mn-cs"/>
              </a:rPr>
              <a:t>OBLIGATORIAS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4 Título"/>
          <p:cNvSpPr>
            <a:spLocks noGrp="1"/>
          </p:cNvSpPr>
          <p:nvPr>
            <p:ph type="title"/>
          </p:nvPr>
        </p:nvSpPr>
        <p:spPr>
          <a:xfrm>
            <a:off x="468313" y="0"/>
            <a:ext cx="8229600" cy="868363"/>
          </a:xfrm>
        </p:spPr>
        <p:txBody>
          <a:bodyPr/>
          <a:lstStyle/>
          <a:p>
            <a:r>
              <a:rPr lang="es-ES" smtClean="0"/>
              <a:t>NORMA OFICIAL MEXICANA</a:t>
            </a:r>
          </a:p>
        </p:txBody>
      </p:sp>
      <p:sp>
        <p:nvSpPr>
          <p:cNvPr id="78850" name="Rectangle 1"/>
          <p:cNvSpPr>
            <a:spLocks noChangeArrowheads="1"/>
          </p:cNvSpPr>
          <p:nvPr/>
        </p:nvSpPr>
        <p:spPr bwMode="auto">
          <a:xfrm>
            <a:off x="755650" y="765175"/>
            <a:ext cx="7920038" cy="954088"/>
          </a:xfrm>
          <a:prstGeom prst="rect">
            <a:avLst/>
          </a:prstGeom>
          <a:noFill/>
          <a:ln w="9525">
            <a:noFill/>
            <a:miter lim="800000"/>
            <a:headEnd/>
            <a:tailEnd/>
          </a:ln>
        </p:spPr>
        <p:txBody>
          <a:bodyPr anchor="ctr">
            <a:spAutoFit/>
          </a:bodyPr>
          <a:lstStyle/>
          <a:p>
            <a:pPr algn="just"/>
            <a:r>
              <a:rPr lang="es-ES" sz="1400">
                <a:cs typeface="Times New Roman" pitchFamily="18" charset="0"/>
              </a:rPr>
              <a:t>Las NOM son las regulaciones técnicas que contienen la información, requisitos, especificaciones, procedimientos y metodología que permiten a las distintas dependencias gubernamentales establecer parámetros evaluables para evitar riesgos a la población, a los animales y al medio ambiente. </a:t>
            </a:r>
            <a:endParaRPr lang="es-ES" sz="1400"/>
          </a:p>
        </p:txBody>
      </p:sp>
      <p:pic>
        <p:nvPicPr>
          <p:cNvPr id="78851" name="Picture 2"/>
          <p:cNvPicPr>
            <a:picLocks noChangeAspect="1" noChangeArrowheads="1"/>
          </p:cNvPicPr>
          <p:nvPr/>
        </p:nvPicPr>
        <p:blipFill>
          <a:blip r:embed="rId2"/>
          <a:srcRect/>
          <a:stretch>
            <a:fillRect/>
          </a:stretch>
        </p:blipFill>
        <p:spPr bwMode="auto">
          <a:xfrm>
            <a:off x="827088" y="1844675"/>
            <a:ext cx="3600450" cy="1944688"/>
          </a:xfrm>
          <a:prstGeom prst="rect">
            <a:avLst/>
          </a:prstGeom>
          <a:noFill/>
          <a:ln w="9525">
            <a:noFill/>
            <a:miter lim="800000"/>
            <a:headEnd/>
            <a:tailEnd/>
          </a:ln>
        </p:spPr>
      </p:pic>
      <p:sp>
        <p:nvSpPr>
          <p:cNvPr id="78852" name="10 Rectángulo"/>
          <p:cNvSpPr>
            <a:spLocks noChangeArrowheads="1"/>
          </p:cNvSpPr>
          <p:nvPr/>
        </p:nvSpPr>
        <p:spPr bwMode="auto">
          <a:xfrm>
            <a:off x="4572000" y="2276475"/>
            <a:ext cx="4176713" cy="1169988"/>
          </a:xfrm>
          <a:prstGeom prst="rect">
            <a:avLst/>
          </a:prstGeom>
          <a:noFill/>
          <a:ln w="9525">
            <a:noFill/>
            <a:miter lim="800000"/>
            <a:headEnd/>
            <a:tailEnd/>
          </a:ln>
        </p:spPr>
        <p:txBody>
          <a:bodyPr>
            <a:spAutoFit/>
          </a:bodyPr>
          <a:lstStyle/>
          <a:p>
            <a:pPr algn="just"/>
            <a:r>
              <a:rPr lang="es-ES" sz="1400"/>
              <a:t>Logo que pueden etiquetar los fabricantes que cumplieron con la acreditación de un producto en la conformidad de alguna norma NOM</a:t>
            </a:r>
          </a:p>
          <a:p>
            <a:endParaRPr lang="es-ES" sz="1400"/>
          </a:p>
          <a:p>
            <a:pPr algn="ctr"/>
            <a:r>
              <a:rPr lang="es-ES" sz="1400" b="1"/>
              <a:t>N</a:t>
            </a:r>
            <a:r>
              <a:rPr lang="es-ES" sz="1400"/>
              <a:t>=dígito   </a:t>
            </a:r>
            <a:r>
              <a:rPr lang="es-ES" sz="1400" b="1"/>
              <a:t>L</a:t>
            </a:r>
            <a:r>
              <a:rPr lang="es-ES" sz="1400"/>
              <a:t>=letra</a:t>
            </a:r>
          </a:p>
        </p:txBody>
      </p:sp>
      <p:sp>
        <p:nvSpPr>
          <p:cNvPr id="78853" name="Rectangle 4"/>
          <p:cNvSpPr>
            <a:spLocks noChangeArrowheads="1"/>
          </p:cNvSpPr>
          <p:nvPr/>
        </p:nvSpPr>
        <p:spPr bwMode="auto">
          <a:xfrm>
            <a:off x="755650" y="4005263"/>
            <a:ext cx="7848600" cy="738187"/>
          </a:xfrm>
          <a:prstGeom prst="rect">
            <a:avLst/>
          </a:prstGeom>
          <a:noFill/>
          <a:ln w="9525">
            <a:noFill/>
            <a:miter lim="800000"/>
            <a:headEnd/>
            <a:tailEnd/>
          </a:ln>
        </p:spPr>
        <p:txBody>
          <a:bodyPr anchor="ctr">
            <a:spAutoFit/>
          </a:bodyPr>
          <a:lstStyle/>
          <a:p>
            <a:r>
              <a:rPr lang="es-ES" sz="1400">
                <a:cs typeface="Times New Roman" pitchFamily="18" charset="0"/>
              </a:rPr>
              <a:t>D</a:t>
            </a:r>
            <a:r>
              <a:rPr lang="es-MX" sz="1400">
                <a:cs typeface="Times New Roman" pitchFamily="18" charset="0"/>
              </a:rPr>
              <a:t>os organismos del gobierno federal uno técnico y otro administrativo ambos dependientes de la antes llamada Secretaria de Industria, hoy Secretaria de Economía</a:t>
            </a:r>
            <a:r>
              <a:rPr lang="es-ES" sz="1400">
                <a:cs typeface="Times New Roman" pitchFamily="18" charset="0"/>
              </a:rPr>
              <a:t>  son los encargados de identificar los riesgos, evaluarlos y emitir las NOM.</a:t>
            </a:r>
            <a:endParaRPr lang="es-ES" sz="1400"/>
          </a:p>
        </p:txBody>
      </p:sp>
      <p:pic>
        <p:nvPicPr>
          <p:cNvPr id="78854" name="Picture 5"/>
          <p:cNvPicPr>
            <a:picLocks noChangeAspect="1" noChangeArrowheads="1"/>
          </p:cNvPicPr>
          <p:nvPr/>
        </p:nvPicPr>
        <p:blipFill>
          <a:blip r:embed="rId3"/>
          <a:srcRect/>
          <a:stretch>
            <a:fillRect/>
          </a:stretch>
        </p:blipFill>
        <p:spPr bwMode="auto">
          <a:xfrm>
            <a:off x="0" y="4868863"/>
            <a:ext cx="3132138" cy="1989137"/>
          </a:xfrm>
          <a:prstGeom prst="rect">
            <a:avLst/>
          </a:prstGeom>
          <a:noFill/>
          <a:ln w="9525">
            <a:noFill/>
            <a:miter lim="800000"/>
            <a:headEnd/>
            <a:tailEnd/>
          </a:ln>
        </p:spPr>
      </p:pic>
      <p:pic>
        <p:nvPicPr>
          <p:cNvPr id="78855" name="Picture 6"/>
          <p:cNvPicPr>
            <a:picLocks noChangeAspect="1" noChangeArrowheads="1"/>
          </p:cNvPicPr>
          <p:nvPr/>
        </p:nvPicPr>
        <p:blipFill>
          <a:blip r:embed="rId4"/>
          <a:srcRect/>
          <a:stretch>
            <a:fillRect/>
          </a:stretch>
        </p:blipFill>
        <p:spPr bwMode="auto">
          <a:xfrm>
            <a:off x="6156325" y="4797425"/>
            <a:ext cx="2987675" cy="2060575"/>
          </a:xfrm>
          <a:prstGeom prst="rect">
            <a:avLst/>
          </a:prstGeom>
          <a:noFill/>
          <a:ln w="9525">
            <a:noFill/>
            <a:miter lim="800000"/>
            <a:headEnd/>
            <a:tailEnd/>
          </a:ln>
        </p:spPr>
      </p:pic>
      <p:pic>
        <p:nvPicPr>
          <p:cNvPr id="78856" name="Picture 8"/>
          <p:cNvPicPr>
            <a:picLocks noChangeAspect="1" noChangeArrowheads="1"/>
          </p:cNvPicPr>
          <p:nvPr/>
        </p:nvPicPr>
        <p:blipFill>
          <a:blip r:embed="rId5"/>
          <a:srcRect/>
          <a:stretch>
            <a:fillRect/>
          </a:stretch>
        </p:blipFill>
        <p:spPr bwMode="auto">
          <a:xfrm>
            <a:off x="3132138" y="4797425"/>
            <a:ext cx="3024187" cy="2060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8 Rectángulo"/>
          <p:cNvSpPr>
            <a:spLocks noChangeArrowheads="1"/>
          </p:cNvSpPr>
          <p:nvPr/>
        </p:nvSpPr>
        <p:spPr bwMode="auto">
          <a:xfrm>
            <a:off x="827088" y="188913"/>
            <a:ext cx="8066087" cy="2738437"/>
          </a:xfrm>
          <a:prstGeom prst="rect">
            <a:avLst/>
          </a:prstGeom>
          <a:noFill/>
          <a:ln w="9525">
            <a:noFill/>
            <a:miter lim="800000"/>
            <a:headEnd/>
            <a:tailEnd/>
          </a:ln>
        </p:spPr>
        <p:txBody>
          <a:bodyPr>
            <a:spAutoFit/>
          </a:bodyPr>
          <a:lstStyle/>
          <a:p>
            <a:pPr algn="just"/>
            <a:r>
              <a:rPr lang="es-ES" sz="1400" b="1"/>
              <a:t>TIPOS </a:t>
            </a:r>
          </a:p>
          <a:p>
            <a:endParaRPr lang="es-ES" sz="1200"/>
          </a:p>
          <a:p>
            <a:pPr algn="just"/>
            <a:r>
              <a:rPr lang="es-ES" sz="1200" b="1"/>
              <a:t>Existen por la Ley Federal sobre Metrología y Normalización dos tipos de normas:</a:t>
            </a:r>
          </a:p>
          <a:p>
            <a:endParaRPr lang="es-ES" sz="1200"/>
          </a:p>
          <a:p>
            <a:r>
              <a:rPr lang="es-ES" sz="1200" b="1"/>
              <a:t>                </a:t>
            </a:r>
            <a:r>
              <a:rPr lang="es-ES" sz="1200"/>
              <a:t>- Norma Oficial Mexicana                                                - Norma Mexicana</a:t>
            </a:r>
          </a:p>
          <a:p>
            <a:pPr algn="ctr"/>
            <a:endParaRPr lang="es-ES" sz="1200" b="1"/>
          </a:p>
          <a:p>
            <a:r>
              <a:rPr lang="es-ES" sz="1200" b="1"/>
              <a:t>Los tipos de NOM más cercanas como consumidores son:</a:t>
            </a:r>
          </a:p>
          <a:p>
            <a:pPr algn="just"/>
            <a:endParaRPr lang="es-ES" sz="1200" b="1"/>
          </a:p>
          <a:p>
            <a:pPr algn="ctr">
              <a:buFont typeface="Wingdings" pitchFamily="2" charset="2"/>
              <a:buChar char="Ø"/>
            </a:pPr>
            <a:r>
              <a:rPr lang="es-ES" sz="1200"/>
              <a:t>Normas de seguridad y Métodos de Prueba</a:t>
            </a:r>
          </a:p>
          <a:p>
            <a:pPr algn="ctr">
              <a:buFont typeface="Wingdings" pitchFamily="2" charset="2"/>
              <a:buChar char="Ø"/>
            </a:pPr>
            <a:r>
              <a:rPr lang="es-ES" sz="1200"/>
              <a:t>Norma de Eficacia Energética</a:t>
            </a:r>
          </a:p>
          <a:p>
            <a:pPr algn="ctr">
              <a:buFont typeface="Wingdings" pitchFamily="2" charset="2"/>
              <a:buChar char="Ø"/>
            </a:pPr>
            <a:r>
              <a:rPr lang="es-ES" sz="1200"/>
              <a:t>Norma de Practicas Comerciales </a:t>
            </a:r>
          </a:p>
          <a:p>
            <a:pPr algn="ctr">
              <a:buFont typeface="Wingdings" pitchFamily="2" charset="2"/>
              <a:buChar char="Ø"/>
            </a:pPr>
            <a:r>
              <a:rPr lang="es-ES" sz="1200"/>
              <a:t>Norma de Información Comercial</a:t>
            </a:r>
          </a:p>
          <a:p>
            <a:pPr algn="ctr">
              <a:buFont typeface="Wingdings" pitchFamily="2" charset="2"/>
              <a:buChar char="Ø"/>
            </a:pPr>
            <a:r>
              <a:rPr lang="es-ES" sz="1200"/>
              <a:t>Normas Metodológicas</a:t>
            </a:r>
          </a:p>
          <a:p>
            <a:pPr algn="just">
              <a:buFont typeface="Wingdings" pitchFamily="2" charset="2"/>
              <a:buChar char="Ø"/>
            </a:pPr>
            <a:endParaRPr lang="es-ES" sz="1400" b="1"/>
          </a:p>
        </p:txBody>
      </p:sp>
      <p:sp>
        <p:nvSpPr>
          <p:cNvPr id="79874" name="Rectangle 3"/>
          <p:cNvSpPr>
            <a:spLocks noChangeArrowheads="1"/>
          </p:cNvSpPr>
          <p:nvPr/>
        </p:nvSpPr>
        <p:spPr bwMode="auto">
          <a:xfrm>
            <a:off x="539750" y="2852738"/>
            <a:ext cx="8208963" cy="1169987"/>
          </a:xfrm>
          <a:prstGeom prst="rect">
            <a:avLst/>
          </a:prstGeom>
          <a:noFill/>
          <a:ln w="9525">
            <a:noFill/>
            <a:miter lim="800000"/>
            <a:headEnd/>
            <a:tailEnd/>
          </a:ln>
        </p:spPr>
        <p:txBody>
          <a:bodyPr anchor="ctr">
            <a:spAutoFit/>
          </a:bodyPr>
          <a:lstStyle/>
          <a:p>
            <a:r>
              <a:rPr lang="es-ES" sz="1400" b="1">
                <a:cs typeface="Times New Roman" pitchFamily="18" charset="0"/>
              </a:rPr>
              <a:t>IDENTIFICACIÓN DE UNA NORMA</a:t>
            </a:r>
          </a:p>
          <a:p>
            <a:endParaRPr lang="es-ES" sz="1400"/>
          </a:p>
          <a:p>
            <a:pPr algn="just" eaLnBrk="0" hangingPunct="0"/>
            <a:r>
              <a:rPr lang="es-ES" sz="1400">
                <a:cs typeface="Times New Roman" pitchFamily="18" charset="0"/>
              </a:rPr>
              <a:t>Las normas se identifican por un titulo que indica su aplicación general y un número de identificación formado por:</a:t>
            </a:r>
          </a:p>
          <a:p>
            <a:pPr algn="just" eaLnBrk="0" hangingPunct="0"/>
            <a:endParaRPr lang="es-ES" sz="1400">
              <a:cs typeface="Times New Roman" pitchFamily="18" charset="0"/>
            </a:endParaRPr>
          </a:p>
        </p:txBody>
      </p:sp>
      <p:pic>
        <p:nvPicPr>
          <p:cNvPr id="79875" name="Picture 1"/>
          <p:cNvPicPr>
            <a:picLocks noChangeAspect="1" noChangeArrowheads="1"/>
          </p:cNvPicPr>
          <p:nvPr/>
        </p:nvPicPr>
        <p:blipFill>
          <a:blip r:embed="rId2"/>
          <a:srcRect/>
          <a:stretch>
            <a:fillRect/>
          </a:stretch>
        </p:blipFill>
        <p:spPr bwMode="auto">
          <a:xfrm>
            <a:off x="0" y="3978275"/>
            <a:ext cx="4787900" cy="2879725"/>
          </a:xfrm>
          <a:prstGeom prst="rect">
            <a:avLst/>
          </a:prstGeom>
          <a:noFill/>
          <a:ln w="9525">
            <a:noFill/>
            <a:miter lim="800000"/>
            <a:headEnd/>
            <a:tailEnd/>
          </a:ln>
        </p:spPr>
      </p:pic>
      <p:pic>
        <p:nvPicPr>
          <p:cNvPr id="79876" name="Picture 2"/>
          <p:cNvPicPr>
            <a:picLocks noChangeAspect="1" noChangeArrowheads="1"/>
          </p:cNvPicPr>
          <p:nvPr/>
        </p:nvPicPr>
        <p:blipFill>
          <a:blip r:embed="rId3"/>
          <a:srcRect/>
          <a:stretch>
            <a:fillRect/>
          </a:stretch>
        </p:blipFill>
        <p:spPr bwMode="auto">
          <a:xfrm>
            <a:off x="4787900" y="3771900"/>
            <a:ext cx="4356100" cy="3086100"/>
          </a:xfrm>
          <a:prstGeom prst="rect">
            <a:avLst/>
          </a:prstGeom>
          <a:noFill/>
          <a:ln w="9525">
            <a:noFill/>
            <a:miter lim="800000"/>
            <a:headEnd/>
            <a:tailEnd/>
          </a:ln>
        </p:spPr>
      </p:pic>
      <p:pic>
        <p:nvPicPr>
          <p:cNvPr id="79877" name="Picture 2"/>
          <p:cNvPicPr>
            <a:picLocks noChangeAspect="1" noChangeArrowheads="1"/>
          </p:cNvPicPr>
          <p:nvPr/>
        </p:nvPicPr>
        <p:blipFill>
          <a:blip r:embed="rId4"/>
          <a:srcRect/>
          <a:stretch>
            <a:fillRect/>
          </a:stretch>
        </p:blipFill>
        <p:spPr bwMode="auto">
          <a:xfrm>
            <a:off x="3563938" y="908050"/>
            <a:ext cx="1008062" cy="360363"/>
          </a:xfrm>
          <a:prstGeom prst="rect">
            <a:avLst/>
          </a:prstGeom>
          <a:noFill/>
          <a:ln w="9525">
            <a:noFill/>
            <a:miter lim="800000"/>
            <a:headEnd/>
            <a:tailEnd/>
          </a:ln>
        </p:spPr>
      </p:pic>
      <p:pic>
        <p:nvPicPr>
          <p:cNvPr id="79878" name="Picture 3"/>
          <p:cNvPicPr>
            <a:picLocks noChangeAspect="1" noChangeArrowheads="1"/>
          </p:cNvPicPr>
          <p:nvPr/>
        </p:nvPicPr>
        <p:blipFill>
          <a:blip r:embed="rId5"/>
          <a:srcRect/>
          <a:stretch>
            <a:fillRect/>
          </a:stretch>
        </p:blipFill>
        <p:spPr bwMode="auto">
          <a:xfrm>
            <a:off x="6804025" y="908050"/>
            <a:ext cx="1152525" cy="433388"/>
          </a:xfrm>
          <a:prstGeom prst="rect">
            <a:avLst/>
          </a:prstGeom>
          <a:noFill/>
          <a:ln w="9525">
            <a:noFill/>
            <a:miter lim="800000"/>
            <a:headEnd/>
            <a:tailEnd/>
          </a:ln>
        </p:spPr>
      </p:pic>
      <p:pic>
        <p:nvPicPr>
          <p:cNvPr id="79879" name="Picture 4"/>
          <p:cNvPicPr>
            <a:picLocks noChangeAspect="1" noChangeArrowheads="1"/>
          </p:cNvPicPr>
          <p:nvPr/>
        </p:nvPicPr>
        <p:blipFill>
          <a:blip r:embed="rId6"/>
          <a:srcRect/>
          <a:stretch>
            <a:fillRect/>
          </a:stretch>
        </p:blipFill>
        <p:spPr bwMode="auto">
          <a:xfrm>
            <a:off x="1763713" y="1700213"/>
            <a:ext cx="1512887" cy="1152525"/>
          </a:xfrm>
          <a:prstGeom prst="rect">
            <a:avLst/>
          </a:prstGeom>
          <a:noFill/>
          <a:ln w="9525">
            <a:noFill/>
            <a:miter lim="800000"/>
            <a:headEnd/>
            <a:tailEnd/>
          </a:ln>
        </p:spPr>
      </p:pic>
      <p:pic>
        <p:nvPicPr>
          <p:cNvPr id="79880" name="Picture 5"/>
          <p:cNvPicPr>
            <a:picLocks noChangeAspect="1" noChangeArrowheads="1"/>
          </p:cNvPicPr>
          <p:nvPr/>
        </p:nvPicPr>
        <p:blipFill>
          <a:blip r:embed="rId7"/>
          <a:srcRect/>
          <a:stretch>
            <a:fillRect/>
          </a:stretch>
        </p:blipFill>
        <p:spPr bwMode="auto">
          <a:xfrm>
            <a:off x="323850" y="1628775"/>
            <a:ext cx="1439863" cy="1152525"/>
          </a:xfrm>
          <a:prstGeom prst="rect">
            <a:avLst/>
          </a:prstGeom>
          <a:noFill/>
          <a:ln w="9525">
            <a:noFill/>
            <a:miter lim="800000"/>
            <a:headEnd/>
            <a:tailEnd/>
          </a:ln>
        </p:spPr>
      </p:pic>
      <p:pic>
        <p:nvPicPr>
          <p:cNvPr id="79881" name="Picture 6"/>
          <p:cNvPicPr>
            <a:picLocks noChangeAspect="1" noChangeArrowheads="1"/>
          </p:cNvPicPr>
          <p:nvPr/>
        </p:nvPicPr>
        <p:blipFill>
          <a:blip r:embed="rId8"/>
          <a:srcRect/>
          <a:stretch>
            <a:fillRect/>
          </a:stretch>
        </p:blipFill>
        <p:spPr bwMode="auto">
          <a:xfrm>
            <a:off x="7740650" y="1700213"/>
            <a:ext cx="1223963" cy="1296987"/>
          </a:xfrm>
          <a:prstGeom prst="rect">
            <a:avLst/>
          </a:prstGeom>
          <a:noFill/>
          <a:ln w="9525">
            <a:noFill/>
            <a:miter lim="800000"/>
            <a:headEnd/>
            <a:tailEnd/>
          </a:ln>
        </p:spPr>
      </p:pic>
      <p:pic>
        <p:nvPicPr>
          <p:cNvPr id="79882" name="Picture 7"/>
          <p:cNvPicPr>
            <a:picLocks noChangeAspect="1" noChangeArrowheads="1"/>
          </p:cNvPicPr>
          <p:nvPr/>
        </p:nvPicPr>
        <p:blipFill>
          <a:blip r:embed="rId9"/>
          <a:srcRect/>
          <a:stretch>
            <a:fillRect/>
          </a:stretch>
        </p:blipFill>
        <p:spPr bwMode="auto">
          <a:xfrm>
            <a:off x="6372225" y="1412875"/>
            <a:ext cx="1368425" cy="17287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ChangeArrowheads="1"/>
          </p:cNvSpPr>
          <p:nvPr/>
        </p:nvSpPr>
        <p:spPr bwMode="auto">
          <a:xfrm>
            <a:off x="755650" y="333375"/>
            <a:ext cx="7848600" cy="3754438"/>
          </a:xfrm>
          <a:prstGeom prst="rect">
            <a:avLst/>
          </a:prstGeom>
          <a:noFill/>
          <a:ln w="9525">
            <a:noFill/>
            <a:miter lim="800000"/>
            <a:headEnd/>
            <a:tailEnd/>
          </a:ln>
        </p:spPr>
        <p:txBody>
          <a:bodyPr anchor="ctr">
            <a:spAutoFit/>
          </a:bodyPr>
          <a:lstStyle/>
          <a:p>
            <a:r>
              <a:rPr lang="es-ES" sz="1400" b="1">
                <a:cs typeface="Times New Roman" pitchFamily="18" charset="0"/>
              </a:rPr>
              <a:t>CONTENIDO DE UNA NORMA</a:t>
            </a:r>
          </a:p>
          <a:p>
            <a:endParaRPr lang="es-ES" sz="1400"/>
          </a:p>
          <a:p>
            <a:pPr eaLnBrk="0" hangingPunct="0"/>
            <a:r>
              <a:rPr lang="es-ES" sz="1400">
                <a:cs typeface="Times New Roman" pitchFamily="18" charset="0"/>
              </a:rPr>
              <a:t>La estructura básica de una norma tanto NMX como NOM es el siguiente:</a:t>
            </a:r>
          </a:p>
          <a:p>
            <a:pPr eaLnBrk="0" hangingPunct="0"/>
            <a:endParaRPr lang="es-ES" sz="1400">
              <a:cs typeface="Times New Roman" pitchFamily="18" charset="0"/>
            </a:endParaRPr>
          </a:p>
          <a:p>
            <a:pPr algn="ctr" eaLnBrk="0" hangingPunct="0">
              <a:buFont typeface="Wingdings" pitchFamily="2" charset="2"/>
              <a:buChar char="v"/>
            </a:pPr>
            <a:r>
              <a:rPr lang="es-ES" sz="1400">
                <a:cs typeface="Times New Roman" pitchFamily="18" charset="0"/>
              </a:rPr>
              <a:t>Presentación</a:t>
            </a:r>
          </a:p>
          <a:p>
            <a:pPr algn="ctr" eaLnBrk="0" hangingPunct="0">
              <a:buFont typeface="Wingdings" pitchFamily="2" charset="2"/>
              <a:buChar char="v"/>
            </a:pPr>
            <a:r>
              <a:rPr lang="es-ES" sz="1400">
                <a:cs typeface="Times New Roman" pitchFamily="18" charset="0"/>
              </a:rPr>
              <a:t>Considerando</a:t>
            </a:r>
          </a:p>
          <a:p>
            <a:pPr algn="ctr" eaLnBrk="0" hangingPunct="0">
              <a:buFont typeface="Wingdings" pitchFamily="2" charset="2"/>
              <a:buChar char="v"/>
            </a:pPr>
            <a:r>
              <a:rPr lang="es-ES" sz="1400">
                <a:cs typeface="Times New Roman" pitchFamily="18" charset="0"/>
              </a:rPr>
              <a:t>Prefacio</a:t>
            </a:r>
          </a:p>
          <a:p>
            <a:pPr algn="ctr" eaLnBrk="0" hangingPunct="0">
              <a:buFont typeface="Wingdings" pitchFamily="2" charset="2"/>
              <a:buChar char="v"/>
            </a:pPr>
            <a:r>
              <a:rPr lang="es-ES" sz="1400">
                <a:cs typeface="Times New Roman" pitchFamily="18" charset="0"/>
              </a:rPr>
              <a:t>Índice del contenido por títulos</a:t>
            </a:r>
          </a:p>
          <a:p>
            <a:pPr algn="ctr" eaLnBrk="0" hangingPunct="0">
              <a:buFont typeface="Wingdings" pitchFamily="2" charset="2"/>
              <a:buChar char="v"/>
            </a:pPr>
            <a:r>
              <a:rPr lang="es-ES" sz="1400">
                <a:cs typeface="Times New Roman" pitchFamily="18" charset="0"/>
              </a:rPr>
              <a:t>Objetivo y Campo de aplicación</a:t>
            </a:r>
          </a:p>
          <a:p>
            <a:pPr algn="ctr" eaLnBrk="0" hangingPunct="0">
              <a:buFont typeface="Wingdings" pitchFamily="2" charset="2"/>
              <a:buChar char="v"/>
            </a:pPr>
            <a:r>
              <a:rPr lang="es-ES" sz="1400">
                <a:cs typeface="Times New Roman" pitchFamily="18" charset="0"/>
              </a:rPr>
              <a:t>Referencias</a:t>
            </a:r>
          </a:p>
          <a:p>
            <a:pPr algn="ctr" eaLnBrk="0" hangingPunct="0">
              <a:buFont typeface="Wingdings" pitchFamily="2" charset="2"/>
              <a:buChar char="v"/>
            </a:pPr>
            <a:r>
              <a:rPr lang="es-ES" sz="1400">
                <a:cs typeface="Times New Roman" pitchFamily="18" charset="0"/>
              </a:rPr>
              <a:t>Especificaciones</a:t>
            </a:r>
          </a:p>
          <a:p>
            <a:pPr algn="ctr" eaLnBrk="0" hangingPunct="0">
              <a:buFont typeface="Wingdings" pitchFamily="2" charset="2"/>
              <a:buChar char="v"/>
            </a:pPr>
            <a:r>
              <a:rPr lang="es-ES" sz="1400">
                <a:cs typeface="Times New Roman" pitchFamily="18" charset="0"/>
              </a:rPr>
              <a:t>Lineamientos </a:t>
            </a:r>
          </a:p>
          <a:p>
            <a:pPr algn="ctr" eaLnBrk="0" hangingPunct="0">
              <a:buFont typeface="Wingdings" pitchFamily="2" charset="2"/>
              <a:buChar char="v"/>
            </a:pPr>
            <a:r>
              <a:rPr lang="es-ES" sz="1400">
                <a:cs typeface="Times New Roman" pitchFamily="18" charset="0"/>
              </a:rPr>
              <a:t>Cumplimientos</a:t>
            </a:r>
          </a:p>
          <a:p>
            <a:pPr algn="ctr" eaLnBrk="0" hangingPunct="0">
              <a:buFont typeface="Wingdings" pitchFamily="2" charset="2"/>
              <a:buChar char="v"/>
            </a:pPr>
            <a:r>
              <a:rPr lang="es-ES" sz="1400">
                <a:cs typeface="Times New Roman" pitchFamily="18" charset="0"/>
              </a:rPr>
              <a:t>Vigilancia</a:t>
            </a:r>
          </a:p>
          <a:p>
            <a:pPr algn="ctr" eaLnBrk="0" hangingPunct="0">
              <a:buFont typeface="Wingdings" pitchFamily="2" charset="2"/>
              <a:buChar char="v"/>
            </a:pPr>
            <a:r>
              <a:rPr lang="es-ES" sz="1400">
                <a:cs typeface="Times New Roman" pitchFamily="18" charset="0"/>
              </a:rPr>
              <a:t>Concordancia</a:t>
            </a:r>
          </a:p>
          <a:p>
            <a:pPr algn="ctr" eaLnBrk="0" hangingPunct="0">
              <a:buFont typeface="Wingdings" pitchFamily="2" charset="2"/>
              <a:buChar char="v"/>
            </a:pPr>
            <a:r>
              <a:rPr lang="es-ES" sz="1400">
                <a:cs typeface="Times New Roman" pitchFamily="18" charset="0"/>
              </a:rPr>
              <a:t>Bibliografía</a:t>
            </a:r>
          </a:p>
          <a:p>
            <a:pPr algn="ctr" eaLnBrk="0" hangingPunct="0"/>
            <a:endParaRPr lang="es-ES" sz="1400"/>
          </a:p>
        </p:txBody>
      </p:sp>
      <p:pic>
        <p:nvPicPr>
          <p:cNvPr id="80898" name="Picture 3"/>
          <p:cNvPicPr>
            <a:picLocks noChangeAspect="1" noChangeArrowheads="1"/>
          </p:cNvPicPr>
          <p:nvPr/>
        </p:nvPicPr>
        <p:blipFill>
          <a:blip r:embed="rId2"/>
          <a:srcRect/>
          <a:stretch>
            <a:fillRect/>
          </a:stretch>
        </p:blipFill>
        <p:spPr bwMode="auto">
          <a:xfrm>
            <a:off x="6300788" y="1196975"/>
            <a:ext cx="2232025" cy="2303463"/>
          </a:xfrm>
          <a:prstGeom prst="rect">
            <a:avLst/>
          </a:prstGeom>
          <a:noFill/>
          <a:ln w="9525">
            <a:noFill/>
            <a:miter lim="800000"/>
            <a:headEnd/>
            <a:tailEnd/>
          </a:ln>
        </p:spPr>
      </p:pic>
      <p:pic>
        <p:nvPicPr>
          <p:cNvPr id="80899" name="Picture 4"/>
          <p:cNvPicPr>
            <a:picLocks noChangeAspect="1" noChangeArrowheads="1"/>
          </p:cNvPicPr>
          <p:nvPr/>
        </p:nvPicPr>
        <p:blipFill>
          <a:blip r:embed="rId3"/>
          <a:srcRect/>
          <a:stretch>
            <a:fillRect/>
          </a:stretch>
        </p:blipFill>
        <p:spPr bwMode="auto">
          <a:xfrm>
            <a:off x="827088" y="1412875"/>
            <a:ext cx="2160587" cy="2032000"/>
          </a:xfrm>
          <a:prstGeom prst="rect">
            <a:avLst/>
          </a:prstGeom>
          <a:noFill/>
          <a:ln w="9525">
            <a:noFill/>
            <a:miter lim="800000"/>
            <a:headEnd/>
            <a:tailEnd/>
          </a:ln>
        </p:spPr>
      </p:pic>
      <p:sp>
        <p:nvSpPr>
          <p:cNvPr id="80900" name="Rectangle 6"/>
          <p:cNvSpPr>
            <a:spLocks noChangeArrowheads="1"/>
          </p:cNvSpPr>
          <p:nvPr/>
        </p:nvSpPr>
        <p:spPr bwMode="auto">
          <a:xfrm>
            <a:off x="755650" y="3860800"/>
            <a:ext cx="7993063" cy="1724025"/>
          </a:xfrm>
          <a:prstGeom prst="rect">
            <a:avLst/>
          </a:prstGeom>
          <a:noFill/>
          <a:ln w="9525">
            <a:noFill/>
            <a:miter lim="800000"/>
            <a:headEnd/>
            <a:tailEnd/>
          </a:ln>
        </p:spPr>
        <p:txBody>
          <a:bodyPr anchor="ctr">
            <a:spAutoFit/>
          </a:bodyPr>
          <a:lstStyle/>
          <a:p>
            <a:r>
              <a:rPr lang="es-ES" sz="1400" b="1">
                <a:cs typeface="Times New Roman" pitchFamily="18" charset="0"/>
              </a:rPr>
              <a:t>VIGENCIA</a:t>
            </a:r>
          </a:p>
          <a:p>
            <a:endParaRPr lang="es-ES" sz="1400"/>
          </a:p>
          <a:p>
            <a:pPr eaLnBrk="0" hangingPunct="0"/>
            <a:r>
              <a:rPr lang="es-ES" sz="1300">
                <a:cs typeface="Times New Roman" pitchFamily="18" charset="0"/>
              </a:rPr>
              <a:t>Lo normal es que una norma este vigente solo por cinco años, por lo menos un año antes debe indicarse en el Diario Oficial de la Federación que la norma entra en revisión para su sustitución, cancelación o refrendo.</a:t>
            </a:r>
          </a:p>
          <a:p>
            <a:pPr eaLnBrk="0" hangingPunct="0"/>
            <a:endParaRPr lang="es-ES" sz="1300">
              <a:cs typeface="Times New Roman" pitchFamily="18" charset="0"/>
            </a:endParaRPr>
          </a:p>
          <a:p>
            <a:pPr eaLnBrk="0" hangingPunct="0"/>
            <a:r>
              <a:rPr lang="es-ES" sz="1300">
                <a:cs typeface="Times New Roman" pitchFamily="18" charset="0"/>
              </a:rPr>
              <a:t>Existen unas normas llamadas de Emergencia, las cuales solo tienen una vigencia máxima de doce meses, en dos periodos consecutivos de seis.</a:t>
            </a:r>
            <a:r>
              <a:rPr lang="es-ES" sz="1300"/>
              <a:t> </a:t>
            </a:r>
          </a:p>
        </p:txBody>
      </p:sp>
      <p:pic>
        <p:nvPicPr>
          <p:cNvPr id="80901" name="Picture 2"/>
          <p:cNvPicPr>
            <a:picLocks noChangeAspect="1" noChangeArrowheads="1"/>
          </p:cNvPicPr>
          <p:nvPr/>
        </p:nvPicPr>
        <p:blipFill>
          <a:blip r:embed="rId4"/>
          <a:srcRect/>
          <a:stretch>
            <a:fillRect/>
          </a:stretch>
        </p:blipFill>
        <p:spPr bwMode="auto">
          <a:xfrm>
            <a:off x="4427538" y="5445125"/>
            <a:ext cx="1657350" cy="863600"/>
          </a:xfrm>
          <a:prstGeom prst="rect">
            <a:avLst/>
          </a:prstGeom>
          <a:noFill/>
          <a:ln w="9525">
            <a:noFill/>
            <a:miter lim="800000"/>
            <a:headEnd/>
            <a:tailEnd/>
          </a:ln>
        </p:spPr>
      </p:pic>
      <p:pic>
        <p:nvPicPr>
          <p:cNvPr id="80902" name="Picture 3"/>
          <p:cNvPicPr>
            <a:picLocks noChangeAspect="1" noChangeArrowheads="1"/>
          </p:cNvPicPr>
          <p:nvPr/>
        </p:nvPicPr>
        <p:blipFill>
          <a:blip r:embed="rId5"/>
          <a:srcRect/>
          <a:stretch>
            <a:fillRect/>
          </a:stretch>
        </p:blipFill>
        <p:spPr bwMode="auto">
          <a:xfrm>
            <a:off x="6011863" y="5373688"/>
            <a:ext cx="1800225" cy="10080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ChangeArrowheads="1"/>
          </p:cNvSpPr>
          <p:nvPr/>
        </p:nvSpPr>
        <p:spPr bwMode="auto">
          <a:xfrm>
            <a:off x="250825" y="333375"/>
            <a:ext cx="6697663" cy="2122488"/>
          </a:xfrm>
          <a:prstGeom prst="rect">
            <a:avLst/>
          </a:prstGeom>
          <a:noFill/>
          <a:ln w="9525">
            <a:noFill/>
            <a:miter lim="800000"/>
            <a:headEnd/>
            <a:tailEnd/>
          </a:ln>
        </p:spPr>
        <p:txBody>
          <a:bodyPr lIns="453882" anchor="ctr">
            <a:spAutoFit/>
          </a:bodyPr>
          <a:lstStyle/>
          <a:p>
            <a:r>
              <a:rPr lang="es-ES" sz="1200" b="1">
                <a:cs typeface="Times New Roman" pitchFamily="18" charset="0"/>
              </a:rPr>
              <a:t>VERIFICACIÓN DEL CUMPLIMIENTO O LA CONFORMIDAD</a:t>
            </a:r>
          </a:p>
          <a:p>
            <a:endParaRPr lang="es-MX" sz="1200" b="1">
              <a:solidFill>
                <a:srgbClr val="4F81BD"/>
              </a:solidFill>
              <a:latin typeface="Cambria" pitchFamily="18" charset="0"/>
              <a:cs typeface="Times New Roman" pitchFamily="18" charset="0"/>
            </a:endParaRPr>
          </a:p>
          <a:p>
            <a:pPr algn="just" eaLnBrk="0" hangingPunct="0"/>
            <a:r>
              <a:rPr lang="es-ES" sz="1200">
                <a:cs typeface="Times New Roman" pitchFamily="18" charset="0"/>
              </a:rPr>
              <a:t>Para asegurar el correcto uso de las normas se aplica un procedimiento que asegura su cumplimiento o conformidad de acuerdo al procedimiento establecido, este puede estar contenido en la norma o valerse de otra.  </a:t>
            </a:r>
            <a:endParaRPr lang="es-ES" sz="1200">
              <a:cs typeface="Calibri" pitchFamily="34" charset="0"/>
            </a:endParaRPr>
          </a:p>
          <a:p>
            <a:pPr eaLnBrk="0" hangingPunct="0"/>
            <a:endParaRPr lang="es-ES" sz="1200">
              <a:cs typeface="Calibri" pitchFamily="34" charset="0"/>
            </a:endParaRPr>
          </a:p>
          <a:p>
            <a:pPr algn="just" eaLnBrk="0" hangingPunct="0"/>
            <a:r>
              <a:rPr lang="es-ES" sz="1200">
                <a:cs typeface="Calibri" pitchFamily="34" charset="0"/>
              </a:rPr>
              <a:t>Para revisar el cumplimiento o la conformidad se crean organismos civiles independientes denominados Unidades de Verificación </a:t>
            </a:r>
            <a:r>
              <a:rPr lang="es-ES" sz="1200" b="1">
                <a:cs typeface="Calibri" pitchFamily="34" charset="0"/>
              </a:rPr>
              <a:t>UV</a:t>
            </a:r>
            <a:r>
              <a:rPr lang="es-ES" sz="1200"/>
              <a:t> con personas físicas o morales</a:t>
            </a:r>
            <a:r>
              <a:rPr lang="es-ES" sz="1200">
                <a:cs typeface="Calibri" pitchFamily="34" charset="0"/>
              </a:rPr>
              <a:t>, </a:t>
            </a:r>
            <a:r>
              <a:rPr lang="es-ES" sz="1200"/>
              <a:t>Cada </a:t>
            </a:r>
            <a:r>
              <a:rPr lang="es-ES" sz="1200" b="1"/>
              <a:t>Verificador</a:t>
            </a:r>
            <a:r>
              <a:rPr lang="es-ES" sz="1200"/>
              <a:t> debe tener un procediendo normalizado para la verificación de la conformidad de la norma en especifico aprobado por la </a:t>
            </a:r>
            <a:r>
              <a:rPr lang="es-ES" sz="1200" b="1"/>
              <a:t>Secretaria de Economía </a:t>
            </a:r>
            <a:r>
              <a:rPr lang="es-ES" sz="1200"/>
              <a:t>u otra dependencia adecuada.</a:t>
            </a:r>
          </a:p>
        </p:txBody>
      </p:sp>
      <p:sp>
        <p:nvSpPr>
          <p:cNvPr id="21506" name="Rectangle 2"/>
          <p:cNvSpPr>
            <a:spLocks noChangeArrowheads="1"/>
          </p:cNvSpPr>
          <p:nvPr/>
        </p:nvSpPr>
        <p:spPr bwMode="auto">
          <a:xfrm>
            <a:off x="250825" y="2852738"/>
            <a:ext cx="8569325" cy="1016000"/>
          </a:xfrm>
          <a:prstGeom prst="rect">
            <a:avLst/>
          </a:prstGeom>
          <a:noFill/>
          <a:ln w="9525">
            <a:noFill/>
            <a:miter lim="800000"/>
            <a:headEnd/>
            <a:tailEnd/>
          </a:ln>
          <a:effectLst/>
        </p:spPr>
        <p:txBody>
          <a:bodyPr lIns="453882" anchor="ctr">
            <a:spAutoFit/>
          </a:bodyPr>
          <a:lstStyle/>
          <a:p>
            <a:pPr>
              <a:defRPr/>
            </a:pPr>
            <a:r>
              <a:rPr lang="es-ES" sz="1200" b="1" dirty="0">
                <a:latin typeface="+mn-lt"/>
                <a:ea typeface="Times New Roman" pitchFamily="18" charset="0"/>
                <a:cs typeface="Arial" pitchFamily="34" charset="0"/>
              </a:rPr>
              <a:t>VERIFICACIÓN DE LAS PRUEBAS</a:t>
            </a:r>
          </a:p>
          <a:p>
            <a:pPr>
              <a:defRPr/>
            </a:pPr>
            <a:endParaRPr lang="es-MX" sz="1200" b="1" dirty="0">
              <a:solidFill>
                <a:srgbClr val="4F81BD"/>
              </a:solidFill>
              <a:latin typeface="+mn-lt"/>
              <a:ea typeface="Times New Roman" pitchFamily="18" charset="0"/>
              <a:cs typeface="Arial" pitchFamily="34" charset="0"/>
            </a:endParaRPr>
          </a:p>
          <a:p>
            <a:pPr algn="just" eaLnBrk="0" hangingPunct="0">
              <a:defRPr/>
            </a:pPr>
            <a:r>
              <a:rPr lang="es-ES" sz="1200" dirty="0">
                <a:latin typeface="Arial" pitchFamily="34" charset="0"/>
                <a:ea typeface="Calibri" pitchFamily="34" charset="0"/>
                <a:cs typeface="Arial" pitchFamily="34" charset="0"/>
              </a:rPr>
              <a:t>Las pruebas por lo tanto deben realizarse en organismos llamados laboratorios de pruebas o en campos con dispositivos de medida avalados por el </a:t>
            </a:r>
            <a:r>
              <a:rPr lang="es-ES" sz="1200" b="1" dirty="0">
                <a:latin typeface="Arial" pitchFamily="34" charset="0"/>
                <a:ea typeface="Calibri" pitchFamily="34" charset="0"/>
                <a:cs typeface="Arial" pitchFamily="34" charset="0"/>
              </a:rPr>
              <a:t>CENAM</a:t>
            </a:r>
            <a:r>
              <a:rPr lang="es-ES" sz="1200" dirty="0">
                <a:latin typeface="Arial" pitchFamily="34" charset="0"/>
                <a:ea typeface="Calibri" pitchFamily="34" charset="0"/>
                <a:cs typeface="Arial" pitchFamily="34" charset="0"/>
              </a:rPr>
              <a:t> ya sea de forma directa o por medio de laboratorios u organismos acreditados.</a:t>
            </a:r>
            <a:endParaRPr lang="es-ES" sz="1200" dirty="0">
              <a:latin typeface="Arial" pitchFamily="34" charset="0"/>
              <a:cs typeface="Arial" pitchFamily="34" charset="0"/>
            </a:endParaRPr>
          </a:p>
        </p:txBody>
      </p:sp>
      <p:pic>
        <p:nvPicPr>
          <p:cNvPr id="81923" name="Picture 3"/>
          <p:cNvPicPr>
            <a:picLocks noChangeAspect="1" noChangeArrowheads="1"/>
          </p:cNvPicPr>
          <p:nvPr/>
        </p:nvPicPr>
        <p:blipFill>
          <a:blip r:embed="rId2"/>
          <a:srcRect/>
          <a:stretch>
            <a:fillRect/>
          </a:stretch>
        </p:blipFill>
        <p:spPr bwMode="auto">
          <a:xfrm>
            <a:off x="755650" y="3860800"/>
            <a:ext cx="7920038" cy="1152525"/>
          </a:xfrm>
          <a:prstGeom prst="rect">
            <a:avLst/>
          </a:prstGeom>
          <a:noFill/>
          <a:ln w="9525">
            <a:noFill/>
            <a:miter lim="800000"/>
            <a:headEnd/>
            <a:tailEnd/>
          </a:ln>
        </p:spPr>
      </p:pic>
      <p:sp>
        <p:nvSpPr>
          <p:cNvPr id="21508" name="Rectangle 4"/>
          <p:cNvSpPr>
            <a:spLocks noChangeArrowheads="1"/>
          </p:cNvSpPr>
          <p:nvPr/>
        </p:nvSpPr>
        <p:spPr bwMode="auto">
          <a:xfrm>
            <a:off x="2051050" y="5373688"/>
            <a:ext cx="5545138" cy="1014412"/>
          </a:xfrm>
          <a:prstGeom prst="rect">
            <a:avLst/>
          </a:prstGeom>
          <a:noFill/>
          <a:ln w="9525">
            <a:noFill/>
            <a:miter lim="800000"/>
            <a:headEnd/>
            <a:tailEnd/>
          </a:ln>
          <a:effectLst/>
        </p:spPr>
        <p:txBody>
          <a:bodyPr lIns="453882" anchor="ctr">
            <a:spAutoFit/>
          </a:bodyPr>
          <a:lstStyle/>
          <a:p>
            <a:pPr algn="just">
              <a:defRPr/>
            </a:pPr>
            <a:r>
              <a:rPr lang="es-ES" sz="1200" b="1" dirty="0">
                <a:latin typeface="+mn-lt"/>
                <a:ea typeface="Times New Roman" pitchFamily="18" charset="0"/>
                <a:cs typeface="Arial" pitchFamily="34" charset="0"/>
              </a:rPr>
              <a:t>COSTOS DE LA VERIFICACIÓN</a:t>
            </a:r>
          </a:p>
          <a:p>
            <a:pPr algn="just">
              <a:defRPr/>
            </a:pPr>
            <a:endParaRPr lang="es-MX" sz="1200" b="1" dirty="0">
              <a:solidFill>
                <a:srgbClr val="4F81BD"/>
              </a:solidFill>
              <a:latin typeface="+mn-lt"/>
              <a:ea typeface="Times New Roman" pitchFamily="18" charset="0"/>
              <a:cs typeface="Arial" pitchFamily="34" charset="0"/>
            </a:endParaRPr>
          </a:p>
          <a:p>
            <a:pPr algn="just" eaLnBrk="0" hangingPunct="0">
              <a:defRPr/>
            </a:pPr>
            <a:r>
              <a:rPr lang="es-ES" sz="1200" dirty="0">
                <a:latin typeface="Arial" pitchFamily="34" charset="0"/>
                <a:ea typeface="Times New Roman" pitchFamily="18" charset="0"/>
                <a:cs typeface="Arial" pitchFamily="34" charset="0"/>
              </a:rPr>
              <a:t>El costo de los servicios de un verificador así como del laboratorio certificador están normados y estandarizados por medio de la </a:t>
            </a:r>
            <a:r>
              <a:rPr lang="es-ES" sz="1200" b="1" dirty="0">
                <a:latin typeface="Arial" pitchFamily="34" charset="0"/>
                <a:ea typeface="Times New Roman" pitchFamily="18" charset="0"/>
                <a:cs typeface="Arial" pitchFamily="34" charset="0"/>
              </a:rPr>
              <a:t>Secretaria de Economía </a:t>
            </a:r>
            <a:r>
              <a:rPr lang="es-ES" sz="1200" dirty="0">
                <a:latin typeface="Arial" pitchFamily="34" charset="0"/>
                <a:ea typeface="Times New Roman" pitchFamily="18" charset="0"/>
                <a:cs typeface="Arial" pitchFamily="34" charset="0"/>
              </a:rPr>
              <a:t>u otra dependencia adecuada.</a:t>
            </a:r>
            <a:endParaRPr lang="es-ES" sz="1200" dirty="0">
              <a:latin typeface="Arial" pitchFamily="34" charset="0"/>
              <a:cs typeface="Arial" pitchFamily="34" charset="0"/>
            </a:endParaRPr>
          </a:p>
        </p:txBody>
      </p:sp>
      <p:pic>
        <p:nvPicPr>
          <p:cNvPr id="7" name="Picture 7"/>
          <p:cNvPicPr>
            <a:picLocks noChangeAspect="1" noChangeArrowheads="1"/>
          </p:cNvPicPr>
          <p:nvPr/>
        </p:nvPicPr>
        <p:blipFill>
          <a:blip r:embed="rId3" cstate="print"/>
          <a:srcRect/>
          <a:stretch>
            <a:fillRect/>
          </a:stretch>
        </p:blipFill>
        <p:spPr bwMode="auto">
          <a:xfrm>
            <a:off x="7020272" y="0"/>
            <a:ext cx="1944216" cy="129614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 name="Picture 3"/>
          <p:cNvPicPr>
            <a:picLocks noChangeAspect="1" noChangeArrowheads="1"/>
          </p:cNvPicPr>
          <p:nvPr/>
        </p:nvPicPr>
        <p:blipFill>
          <a:blip r:embed="rId4" cstate="print"/>
          <a:srcRect/>
          <a:stretch>
            <a:fillRect/>
          </a:stretch>
        </p:blipFill>
        <p:spPr bwMode="auto">
          <a:xfrm>
            <a:off x="7020272" y="1340768"/>
            <a:ext cx="1944216" cy="136815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Picture 4"/>
          <p:cNvPicPr>
            <a:picLocks noChangeAspect="1" noChangeArrowheads="1"/>
          </p:cNvPicPr>
          <p:nvPr/>
        </p:nvPicPr>
        <p:blipFill>
          <a:blip r:embed="rId5" cstate="print"/>
          <a:srcRect/>
          <a:stretch>
            <a:fillRect/>
          </a:stretch>
        </p:blipFill>
        <p:spPr bwMode="auto">
          <a:xfrm>
            <a:off x="3923928" y="2348880"/>
            <a:ext cx="2664296" cy="6480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27" name="Picture 3"/>
          <p:cNvPicPr>
            <a:picLocks noChangeAspect="1" noChangeArrowheads="1"/>
          </p:cNvPicPr>
          <p:nvPr/>
        </p:nvPicPr>
        <p:blipFill>
          <a:blip r:embed="rId6" cstate="print"/>
          <a:srcRect/>
          <a:stretch>
            <a:fillRect/>
          </a:stretch>
        </p:blipFill>
        <p:spPr bwMode="auto">
          <a:xfrm>
            <a:off x="179512" y="5373216"/>
            <a:ext cx="2232248" cy="10801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4 Título"/>
          <p:cNvSpPr>
            <a:spLocks noGrp="1"/>
          </p:cNvSpPr>
          <p:nvPr>
            <p:ph type="title"/>
          </p:nvPr>
        </p:nvSpPr>
        <p:spPr>
          <a:xfrm>
            <a:off x="468313" y="0"/>
            <a:ext cx="8351837" cy="868363"/>
          </a:xfrm>
        </p:spPr>
        <p:txBody>
          <a:bodyPr/>
          <a:lstStyle/>
          <a:p>
            <a:r>
              <a:rPr lang="es-ES" sz="2700" smtClean="0"/>
              <a:t>EMPRESAS QUE CUENTAN CON CERTIFICACION NOM, NMX O NR</a:t>
            </a:r>
          </a:p>
        </p:txBody>
      </p:sp>
      <p:pic>
        <p:nvPicPr>
          <p:cNvPr id="82946" name="Picture 1"/>
          <p:cNvPicPr>
            <a:picLocks noChangeAspect="1" noChangeArrowheads="1"/>
          </p:cNvPicPr>
          <p:nvPr/>
        </p:nvPicPr>
        <p:blipFill>
          <a:blip r:embed="rId3"/>
          <a:srcRect/>
          <a:stretch>
            <a:fillRect/>
          </a:stretch>
        </p:blipFill>
        <p:spPr bwMode="auto">
          <a:xfrm>
            <a:off x="0" y="1052513"/>
            <a:ext cx="2160588" cy="1223962"/>
          </a:xfrm>
          <a:prstGeom prst="rect">
            <a:avLst/>
          </a:prstGeom>
          <a:noFill/>
          <a:ln w="9525">
            <a:noFill/>
            <a:miter lim="800000"/>
            <a:headEnd/>
            <a:tailEnd/>
          </a:ln>
        </p:spPr>
      </p:pic>
      <p:pic>
        <p:nvPicPr>
          <p:cNvPr id="82947" name="Picture 3"/>
          <p:cNvPicPr>
            <a:picLocks noChangeAspect="1" noChangeArrowheads="1"/>
          </p:cNvPicPr>
          <p:nvPr/>
        </p:nvPicPr>
        <p:blipFill>
          <a:blip r:embed="rId4"/>
          <a:srcRect/>
          <a:stretch>
            <a:fillRect/>
          </a:stretch>
        </p:blipFill>
        <p:spPr bwMode="auto">
          <a:xfrm>
            <a:off x="7019925" y="981075"/>
            <a:ext cx="1944688" cy="1295400"/>
          </a:xfrm>
          <a:prstGeom prst="rect">
            <a:avLst/>
          </a:prstGeom>
          <a:noFill/>
          <a:ln w="9525">
            <a:noFill/>
            <a:miter lim="800000"/>
            <a:headEnd/>
            <a:tailEnd/>
          </a:ln>
        </p:spPr>
      </p:pic>
      <p:pic>
        <p:nvPicPr>
          <p:cNvPr id="82948" name="Picture 4"/>
          <p:cNvPicPr>
            <a:picLocks noChangeAspect="1" noChangeArrowheads="1"/>
          </p:cNvPicPr>
          <p:nvPr/>
        </p:nvPicPr>
        <p:blipFill>
          <a:blip r:embed="rId5"/>
          <a:srcRect/>
          <a:stretch>
            <a:fillRect/>
          </a:stretch>
        </p:blipFill>
        <p:spPr bwMode="auto">
          <a:xfrm>
            <a:off x="2195513" y="981075"/>
            <a:ext cx="2376487" cy="1008063"/>
          </a:xfrm>
          <a:prstGeom prst="rect">
            <a:avLst/>
          </a:prstGeom>
          <a:noFill/>
          <a:ln w="9525">
            <a:noFill/>
            <a:miter lim="800000"/>
            <a:headEnd/>
            <a:tailEnd/>
          </a:ln>
        </p:spPr>
      </p:pic>
      <p:pic>
        <p:nvPicPr>
          <p:cNvPr id="82949" name="Picture 5"/>
          <p:cNvPicPr>
            <a:picLocks noChangeAspect="1" noChangeArrowheads="1"/>
          </p:cNvPicPr>
          <p:nvPr/>
        </p:nvPicPr>
        <p:blipFill>
          <a:blip r:embed="rId6"/>
          <a:srcRect/>
          <a:stretch>
            <a:fillRect/>
          </a:stretch>
        </p:blipFill>
        <p:spPr bwMode="auto">
          <a:xfrm>
            <a:off x="4859338" y="1125538"/>
            <a:ext cx="2016125" cy="1079500"/>
          </a:xfrm>
          <a:prstGeom prst="rect">
            <a:avLst/>
          </a:prstGeom>
          <a:noFill/>
          <a:ln w="9525">
            <a:noFill/>
            <a:miter lim="800000"/>
            <a:headEnd/>
            <a:tailEnd/>
          </a:ln>
        </p:spPr>
      </p:pic>
      <p:pic>
        <p:nvPicPr>
          <p:cNvPr id="82950" name="Picture 6"/>
          <p:cNvPicPr>
            <a:picLocks noChangeAspect="1" noChangeArrowheads="1"/>
          </p:cNvPicPr>
          <p:nvPr/>
        </p:nvPicPr>
        <p:blipFill>
          <a:blip r:embed="rId7"/>
          <a:srcRect/>
          <a:stretch>
            <a:fillRect/>
          </a:stretch>
        </p:blipFill>
        <p:spPr bwMode="auto">
          <a:xfrm>
            <a:off x="4643438" y="4005263"/>
            <a:ext cx="2089150" cy="1368425"/>
          </a:xfrm>
          <a:prstGeom prst="rect">
            <a:avLst/>
          </a:prstGeom>
          <a:noFill/>
          <a:ln w="9525">
            <a:noFill/>
            <a:miter lim="800000"/>
            <a:headEnd/>
            <a:tailEnd/>
          </a:ln>
        </p:spPr>
      </p:pic>
      <p:pic>
        <p:nvPicPr>
          <p:cNvPr id="82951" name="Picture 8"/>
          <p:cNvPicPr>
            <a:picLocks noChangeAspect="1" noChangeArrowheads="1"/>
          </p:cNvPicPr>
          <p:nvPr/>
        </p:nvPicPr>
        <p:blipFill>
          <a:blip r:embed="rId8"/>
          <a:srcRect/>
          <a:stretch>
            <a:fillRect/>
          </a:stretch>
        </p:blipFill>
        <p:spPr bwMode="auto">
          <a:xfrm>
            <a:off x="4572000" y="2636838"/>
            <a:ext cx="2087563" cy="863600"/>
          </a:xfrm>
          <a:prstGeom prst="rect">
            <a:avLst/>
          </a:prstGeom>
          <a:noFill/>
          <a:ln w="9525">
            <a:noFill/>
            <a:miter lim="800000"/>
            <a:headEnd/>
            <a:tailEnd/>
          </a:ln>
        </p:spPr>
      </p:pic>
      <p:pic>
        <p:nvPicPr>
          <p:cNvPr id="82952" name="Picture 10" descr="ACF445A"/>
          <p:cNvPicPr>
            <a:picLocks noChangeAspect="1" noChangeArrowheads="1"/>
          </p:cNvPicPr>
          <p:nvPr/>
        </p:nvPicPr>
        <p:blipFill>
          <a:blip r:embed="rId9"/>
          <a:srcRect/>
          <a:stretch>
            <a:fillRect/>
          </a:stretch>
        </p:blipFill>
        <p:spPr bwMode="auto">
          <a:xfrm>
            <a:off x="179388" y="4221163"/>
            <a:ext cx="2160587" cy="1439862"/>
          </a:xfrm>
          <a:prstGeom prst="rect">
            <a:avLst/>
          </a:prstGeom>
          <a:noFill/>
          <a:ln w="9525">
            <a:noFill/>
            <a:miter lim="800000"/>
            <a:headEnd/>
            <a:tailEnd/>
          </a:ln>
        </p:spPr>
      </p:pic>
      <p:pic>
        <p:nvPicPr>
          <p:cNvPr id="82953" name="Picture 2"/>
          <p:cNvPicPr>
            <a:picLocks noChangeAspect="1" noChangeArrowheads="1"/>
          </p:cNvPicPr>
          <p:nvPr/>
        </p:nvPicPr>
        <p:blipFill>
          <a:blip r:embed="rId10"/>
          <a:srcRect/>
          <a:stretch>
            <a:fillRect/>
          </a:stretch>
        </p:blipFill>
        <p:spPr bwMode="auto">
          <a:xfrm>
            <a:off x="179388" y="2420938"/>
            <a:ext cx="1871662" cy="1584325"/>
          </a:xfrm>
          <a:prstGeom prst="rect">
            <a:avLst/>
          </a:prstGeom>
          <a:noFill/>
          <a:ln w="9525">
            <a:noFill/>
            <a:miter lim="800000"/>
            <a:headEnd/>
            <a:tailEnd/>
          </a:ln>
        </p:spPr>
      </p:pic>
      <p:pic>
        <p:nvPicPr>
          <p:cNvPr id="82954" name="Picture 3"/>
          <p:cNvPicPr>
            <a:picLocks noChangeAspect="1" noChangeArrowheads="1"/>
          </p:cNvPicPr>
          <p:nvPr/>
        </p:nvPicPr>
        <p:blipFill>
          <a:blip r:embed="rId11"/>
          <a:srcRect/>
          <a:stretch>
            <a:fillRect/>
          </a:stretch>
        </p:blipFill>
        <p:spPr bwMode="auto">
          <a:xfrm>
            <a:off x="2124075" y="2060575"/>
            <a:ext cx="2376488" cy="1800225"/>
          </a:xfrm>
          <a:prstGeom prst="rect">
            <a:avLst/>
          </a:prstGeom>
          <a:noFill/>
          <a:ln w="9525">
            <a:noFill/>
            <a:miter lim="800000"/>
            <a:headEnd/>
            <a:tailEnd/>
          </a:ln>
        </p:spPr>
      </p:pic>
      <p:pic>
        <p:nvPicPr>
          <p:cNvPr id="82955" name="Picture 5"/>
          <p:cNvPicPr>
            <a:picLocks noChangeAspect="1" noChangeArrowheads="1"/>
          </p:cNvPicPr>
          <p:nvPr/>
        </p:nvPicPr>
        <p:blipFill>
          <a:blip r:embed="rId12"/>
          <a:srcRect/>
          <a:stretch>
            <a:fillRect/>
          </a:stretch>
        </p:blipFill>
        <p:spPr bwMode="auto">
          <a:xfrm>
            <a:off x="2627313" y="5661025"/>
            <a:ext cx="3673475" cy="1196975"/>
          </a:xfrm>
          <a:prstGeom prst="rect">
            <a:avLst/>
          </a:prstGeom>
          <a:noFill/>
          <a:ln w="9525">
            <a:noFill/>
            <a:miter lim="800000"/>
            <a:headEnd/>
            <a:tailEnd/>
          </a:ln>
        </p:spPr>
      </p:pic>
      <p:pic>
        <p:nvPicPr>
          <p:cNvPr id="82956" name="Picture 6"/>
          <p:cNvPicPr>
            <a:picLocks noChangeAspect="1" noChangeArrowheads="1"/>
          </p:cNvPicPr>
          <p:nvPr/>
        </p:nvPicPr>
        <p:blipFill>
          <a:blip r:embed="rId13"/>
          <a:srcRect/>
          <a:stretch>
            <a:fillRect/>
          </a:stretch>
        </p:blipFill>
        <p:spPr bwMode="auto">
          <a:xfrm>
            <a:off x="0" y="5589588"/>
            <a:ext cx="2627313" cy="1268412"/>
          </a:xfrm>
          <a:prstGeom prst="rect">
            <a:avLst/>
          </a:prstGeom>
          <a:noFill/>
          <a:ln w="9525">
            <a:noFill/>
            <a:miter lim="800000"/>
            <a:headEnd/>
            <a:tailEnd/>
          </a:ln>
        </p:spPr>
      </p:pic>
      <p:pic>
        <p:nvPicPr>
          <p:cNvPr id="82957" name="Picture 7"/>
          <p:cNvPicPr>
            <a:picLocks noChangeAspect="1" noChangeArrowheads="1"/>
          </p:cNvPicPr>
          <p:nvPr/>
        </p:nvPicPr>
        <p:blipFill>
          <a:blip r:embed="rId14"/>
          <a:srcRect/>
          <a:stretch>
            <a:fillRect/>
          </a:stretch>
        </p:blipFill>
        <p:spPr bwMode="auto">
          <a:xfrm>
            <a:off x="6227763" y="5300663"/>
            <a:ext cx="2916237" cy="1557337"/>
          </a:xfrm>
          <a:prstGeom prst="rect">
            <a:avLst/>
          </a:prstGeom>
          <a:noFill/>
          <a:ln w="9525">
            <a:noFill/>
            <a:miter lim="800000"/>
            <a:headEnd/>
            <a:tailEnd/>
          </a:ln>
        </p:spPr>
      </p:pic>
      <p:pic>
        <p:nvPicPr>
          <p:cNvPr id="82958" name="Picture 9"/>
          <p:cNvPicPr>
            <a:picLocks noChangeAspect="1" noChangeArrowheads="1"/>
          </p:cNvPicPr>
          <p:nvPr/>
        </p:nvPicPr>
        <p:blipFill>
          <a:blip r:embed="rId15"/>
          <a:srcRect/>
          <a:stretch>
            <a:fillRect/>
          </a:stretch>
        </p:blipFill>
        <p:spPr bwMode="auto">
          <a:xfrm>
            <a:off x="2411413" y="4005263"/>
            <a:ext cx="2089150" cy="1584325"/>
          </a:xfrm>
          <a:prstGeom prst="rect">
            <a:avLst/>
          </a:prstGeom>
          <a:noFill/>
          <a:ln w="9525">
            <a:noFill/>
            <a:miter lim="800000"/>
            <a:headEnd/>
            <a:tailEnd/>
          </a:ln>
        </p:spPr>
      </p:pic>
      <p:pic>
        <p:nvPicPr>
          <p:cNvPr id="82959" name="Picture 2"/>
          <p:cNvPicPr>
            <a:picLocks noChangeAspect="1" noChangeArrowheads="1"/>
          </p:cNvPicPr>
          <p:nvPr/>
        </p:nvPicPr>
        <p:blipFill>
          <a:blip r:embed="rId16"/>
          <a:srcRect/>
          <a:stretch>
            <a:fillRect/>
          </a:stretch>
        </p:blipFill>
        <p:spPr bwMode="auto">
          <a:xfrm>
            <a:off x="6948488" y="4076700"/>
            <a:ext cx="2016125" cy="1152525"/>
          </a:xfrm>
          <a:prstGeom prst="rect">
            <a:avLst/>
          </a:prstGeom>
          <a:noFill/>
          <a:ln w="9525">
            <a:noFill/>
            <a:miter lim="800000"/>
            <a:headEnd/>
            <a:tailEnd/>
          </a:ln>
        </p:spPr>
      </p:pic>
      <p:pic>
        <p:nvPicPr>
          <p:cNvPr id="82960" name="Picture 3"/>
          <p:cNvPicPr>
            <a:picLocks noChangeAspect="1" noChangeArrowheads="1"/>
          </p:cNvPicPr>
          <p:nvPr/>
        </p:nvPicPr>
        <p:blipFill>
          <a:blip r:embed="rId17"/>
          <a:srcRect/>
          <a:stretch>
            <a:fillRect/>
          </a:stretch>
        </p:blipFill>
        <p:spPr bwMode="auto">
          <a:xfrm>
            <a:off x="6875463" y="3141663"/>
            <a:ext cx="2089150" cy="879475"/>
          </a:xfrm>
          <a:prstGeom prst="rect">
            <a:avLst/>
          </a:prstGeom>
          <a:noFill/>
          <a:ln w="9525">
            <a:noFill/>
            <a:miter lim="800000"/>
            <a:headEnd/>
            <a:tailEnd/>
          </a:ln>
        </p:spPr>
      </p:pic>
      <p:pic>
        <p:nvPicPr>
          <p:cNvPr id="82961" name="Picture 4"/>
          <p:cNvPicPr>
            <a:picLocks noChangeAspect="1" noChangeArrowheads="1"/>
          </p:cNvPicPr>
          <p:nvPr/>
        </p:nvPicPr>
        <p:blipFill>
          <a:blip r:embed="rId18"/>
          <a:srcRect/>
          <a:stretch>
            <a:fillRect/>
          </a:stretch>
        </p:blipFill>
        <p:spPr bwMode="auto">
          <a:xfrm>
            <a:off x="6804025" y="2349500"/>
            <a:ext cx="2133600" cy="7191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4 Título"/>
          <p:cNvSpPr>
            <a:spLocks noGrp="1"/>
          </p:cNvSpPr>
          <p:nvPr>
            <p:ph type="title"/>
          </p:nvPr>
        </p:nvSpPr>
        <p:spPr>
          <a:xfrm>
            <a:off x="468313" y="0"/>
            <a:ext cx="8229600" cy="868363"/>
          </a:xfrm>
        </p:spPr>
        <p:txBody>
          <a:bodyPr/>
          <a:lstStyle/>
          <a:p>
            <a:r>
              <a:rPr lang="es-ES" smtClean="0"/>
              <a:t>NORMAS OBLIGATORIAS</a:t>
            </a:r>
          </a:p>
        </p:txBody>
      </p:sp>
      <p:sp>
        <p:nvSpPr>
          <p:cNvPr id="84994" name="4 Rectángulo"/>
          <p:cNvSpPr>
            <a:spLocks noChangeArrowheads="1"/>
          </p:cNvSpPr>
          <p:nvPr/>
        </p:nvSpPr>
        <p:spPr bwMode="auto">
          <a:xfrm>
            <a:off x="611188" y="908050"/>
            <a:ext cx="8064500" cy="3565525"/>
          </a:xfrm>
          <a:prstGeom prst="rect">
            <a:avLst/>
          </a:prstGeom>
          <a:noFill/>
          <a:ln w="9525">
            <a:noFill/>
            <a:miter lim="800000"/>
            <a:headEnd/>
            <a:tailEnd/>
          </a:ln>
        </p:spPr>
        <p:txBody>
          <a:bodyPr>
            <a:spAutoFit/>
          </a:bodyPr>
          <a:lstStyle/>
          <a:p>
            <a:pPr algn="just"/>
            <a:r>
              <a:rPr lang="es-MX" sz="1400"/>
              <a:t>Las actividades de normalización y evaluación de la conformidad están reguladas por la Ley Federal sobre Metrología y Normalización de 1992 y su Reglamento. Los reglamentos mexicanos se clasifican en tres categorías: </a:t>
            </a:r>
          </a:p>
          <a:p>
            <a:pPr algn="ctr">
              <a:buFont typeface="Wingdings" pitchFamily="2" charset="2"/>
              <a:buChar char="Ø"/>
            </a:pPr>
            <a:r>
              <a:rPr lang="es-MX" sz="1400"/>
              <a:t>Reglamentos técnicos NOM</a:t>
            </a:r>
          </a:p>
          <a:p>
            <a:pPr algn="ctr">
              <a:buFont typeface="Wingdings" pitchFamily="2" charset="2"/>
              <a:buChar char="Ø"/>
            </a:pPr>
            <a:r>
              <a:rPr lang="es-MX" sz="1400"/>
              <a:t>Las normas mexicanas</a:t>
            </a:r>
          </a:p>
          <a:p>
            <a:pPr algn="ctr">
              <a:buFont typeface="Wingdings" pitchFamily="2" charset="2"/>
              <a:buChar char="Ø"/>
            </a:pPr>
            <a:r>
              <a:rPr lang="es-MX" sz="1400"/>
              <a:t>Normas de referencia. </a:t>
            </a:r>
            <a:r>
              <a:rPr lang="es-MX"/>
              <a:t/>
            </a:r>
            <a:br>
              <a:rPr lang="es-MX"/>
            </a:br>
            <a:endParaRPr lang="es-MX"/>
          </a:p>
          <a:p>
            <a:pPr>
              <a:buFont typeface="Wingdings" pitchFamily="2" charset="2"/>
              <a:buNone/>
            </a:pPr>
            <a:r>
              <a:rPr lang="es-MX"/>
              <a:t>Las Normas Oficiales Mexicanas (NOM) son regulaciones técnicas de observancia obligatoria expedidas por las dependencias competentes. </a:t>
            </a:r>
          </a:p>
          <a:p>
            <a:pPr>
              <a:buFont typeface="Wingdings" pitchFamily="2" charset="2"/>
              <a:buNone/>
            </a:pPr>
            <a:endParaRPr lang="es-MX"/>
          </a:p>
          <a:p>
            <a:pPr>
              <a:buFont typeface="Wingdings" pitchFamily="2" charset="2"/>
              <a:buNone/>
            </a:pPr>
            <a:r>
              <a:rPr lang="es-MX"/>
              <a:t>A diferencia de las NOM, las NMX son voluntarias, no obligatorias. Sin embargo, si una NOM hace referencia a una NMX, dicha NMX adquirirá el carácter de obligatoria</a:t>
            </a:r>
          </a:p>
          <a:p>
            <a:pPr>
              <a:buFont typeface="Wingdings" pitchFamily="2" charset="2"/>
              <a:buNone/>
            </a:pPr>
            <a:endParaRPr lang="es-MX"/>
          </a:p>
        </p:txBody>
      </p:sp>
      <p:pic>
        <p:nvPicPr>
          <p:cNvPr id="84995" name="Picture 2"/>
          <p:cNvPicPr>
            <a:picLocks noChangeAspect="1" noChangeArrowheads="1"/>
          </p:cNvPicPr>
          <p:nvPr/>
        </p:nvPicPr>
        <p:blipFill>
          <a:blip r:embed="rId2"/>
          <a:srcRect/>
          <a:stretch>
            <a:fillRect/>
          </a:stretch>
        </p:blipFill>
        <p:spPr bwMode="auto">
          <a:xfrm>
            <a:off x="611188" y="4365625"/>
            <a:ext cx="2228850" cy="2057400"/>
          </a:xfrm>
          <a:prstGeom prst="rect">
            <a:avLst/>
          </a:prstGeom>
          <a:noFill/>
          <a:ln w="9525">
            <a:noFill/>
            <a:miter lim="800000"/>
            <a:headEnd/>
            <a:tailEnd/>
          </a:ln>
        </p:spPr>
      </p:pic>
      <p:pic>
        <p:nvPicPr>
          <p:cNvPr id="84996" name="Picture 3"/>
          <p:cNvPicPr>
            <a:picLocks noChangeAspect="1" noChangeArrowheads="1"/>
          </p:cNvPicPr>
          <p:nvPr/>
        </p:nvPicPr>
        <p:blipFill>
          <a:blip r:embed="rId3"/>
          <a:srcRect/>
          <a:stretch>
            <a:fillRect/>
          </a:stretch>
        </p:blipFill>
        <p:spPr bwMode="auto">
          <a:xfrm>
            <a:off x="6011863" y="4292600"/>
            <a:ext cx="3132137" cy="2160588"/>
          </a:xfrm>
          <a:prstGeom prst="rect">
            <a:avLst/>
          </a:prstGeom>
          <a:noFill/>
          <a:ln w="9525">
            <a:noFill/>
            <a:miter lim="800000"/>
            <a:headEnd/>
            <a:tailEnd/>
          </a:ln>
        </p:spPr>
      </p:pic>
      <p:pic>
        <p:nvPicPr>
          <p:cNvPr id="84997" name="Picture 4"/>
          <p:cNvPicPr>
            <a:picLocks noChangeAspect="1" noChangeArrowheads="1"/>
          </p:cNvPicPr>
          <p:nvPr/>
        </p:nvPicPr>
        <p:blipFill>
          <a:blip r:embed="rId4"/>
          <a:srcRect/>
          <a:stretch>
            <a:fillRect/>
          </a:stretch>
        </p:blipFill>
        <p:spPr bwMode="auto">
          <a:xfrm>
            <a:off x="3132138" y="4221163"/>
            <a:ext cx="2698750" cy="20875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4 Título"/>
          <p:cNvSpPr>
            <a:spLocks noGrp="1"/>
          </p:cNvSpPr>
          <p:nvPr>
            <p:ph type="title"/>
          </p:nvPr>
        </p:nvSpPr>
        <p:spPr>
          <a:xfrm>
            <a:off x="468313" y="0"/>
            <a:ext cx="8229600" cy="868363"/>
          </a:xfrm>
        </p:spPr>
        <p:txBody>
          <a:bodyPr/>
          <a:lstStyle/>
          <a:p>
            <a:r>
              <a:rPr lang="es-ES" smtClean="0"/>
              <a:t>NORMA OFICIAL MEXICANA</a:t>
            </a:r>
          </a:p>
        </p:txBody>
      </p:sp>
      <p:sp>
        <p:nvSpPr>
          <p:cNvPr id="86018" name="Rectangle 3"/>
          <p:cNvSpPr>
            <a:spLocks noChangeArrowheads="1"/>
          </p:cNvSpPr>
          <p:nvPr/>
        </p:nvSpPr>
        <p:spPr bwMode="auto">
          <a:xfrm>
            <a:off x="395288" y="765175"/>
            <a:ext cx="8137525" cy="3937000"/>
          </a:xfrm>
          <a:prstGeom prst="rect">
            <a:avLst/>
          </a:prstGeom>
          <a:noFill/>
          <a:ln w="9525">
            <a:noFill/>
            <a:miter lim="800000"/>
            <a:headEnd/>
            <a:tailEnd/>
          </a:ln>
        </p:spPr>
        <p:txBody>
          <a:bodyPr anchor="ctr">
            <a:spAutoFit/>
          </a:bodyPr>
          <a:lstStyle/>
          <a:p>
            <a:pPr algn="just"/>
            <a:r>
              <a:rPr lang="es-ES"/>
              <a:t>Norma oficial mexicana: la regulación técnica de observancia obligatoria expedida por las dependencias competentes, conforme a las finalidades establecidas en el artículo 40, que establece reglas, especificaciones, atributos, directrices, características o prescripciones aplicables a un producto, proceso, instalación, sistema, actividad, servicio o método de producción u operación, así como aquellas relativas a terminología, simbología, embalaje, marcado o etiquetado y las que se refieran a su cumplimiento o aplicación.</a:t>
            </a:r>
          </a:p>
          <a:p>
            <a:pPr algn="just"/>
            <a:endParaRPr lang="es-ES"/>
          </a:p>
          <a:p>
            <a:pPr algn="just"/>
            <a:r>
              <a:rPr lang="es-ES"/>
              <a:t>Estas normas ordinariamente se publican íntegramente en el Diario Oficial de la Federación e incluso se publican en medios electrónicos, por lo que se pueden considerar de acceso público y libre distribución, siempre y cuando no se alteren, aunque para referirse a ellas deben tomarse las publicadas por el Diario Oficial de la Federación.</a:t>
            </a:r>
          </a:p>
        </p:txBody>
      </p:sp>
      <p:pic>
        <p:nvPicPr>
          <p:cNvPr id="34818" name="Picture 2"/>
          <p:cNvPicPr>
            <a:picLocks noChangeAspect="1" noChangeArrowheads="1"/>
          </p:cNvPicPr>
          <p:nvPr/>
        </p:nvPicPr>
        <p:blipFill>
          <a:blip r:embed="rId2" cstate="print"/>
          <a:srcRect/>
          <a:stretch>
            <a:fillRect/>
          </a:stretch>
        </p:blipFill>
        <p:spPr bwMode="auto">
          <a:xfrm>
            <a:off x="0" y="4869160"/>
            <a:ext cx="9144000" cy="19888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6"/>
          <p:cNvPicPr>
            <a:picLocks noChangeAspect="1" noChangeArrowheads="1"/>
          </p:cNvPicPr>
          <p:nvPr/>
        </p:nvPicPr>
        <p:blipFill>
          <a:blip r:embed="rId2" cstate="print"/>
          <a:srcRect/>
          <a:stretch>
            <a:fillRect/>
          </a:stretch>
        </p:blipFill>
        <p:spPr bwMode="auto">
          <a:xfrm>
            <a:off x="755576" y="1124744"/>
            <a:ext cx="1584176" cy="129614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5602" name="Picture 2"/>
          <p:cNvPicPr>
            <a:picLocks noChangeAspect="1" noChangeArrowheads="1"/>
          </p:cNvPicPr>
          <p:nvPr/>
        </p:nvPicPr>
        <p:blipFill>
          <a:blip r:embed="rId3" cstate="print"/>
          <a:srcRect/>
          <a:stretch>
            <a:fillRect/>
          </a:stretch>
        </p:blipFill>
        <p:spPr bwMode="auto">
          <a:xfrm>
            <a:off x="2483769" y="980728"/>
            <a:ext cx="1728192" cy="18716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5603" name="Picture 4"/>
          <p:cNvPicPr>
            <a:picLocks noChangeAspect="1" noChangeArrowheads="1"/>
          </p:cNvPicPr>
          <p:nvPr/>
        </p:nvPicPr>
        <p:blipFill>
          <a:blip r:embed="rId4" cstate="print"/>
          <a:srcRect/>
          <a:stretch>
            <a:fillRect/>
          </a:stretch>
        </p:blipFill>
        <p:spPr bwMode="auto">
          <a:xfrm>
            <a:off x="2124075" y="2997200"/>
            <a:ext cx="2303909" cy="12588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5604" name="Picture 3"/>
          <p:cNvPicPr>
            <a:picLocks noChangeAspect="1" noChangeArrowheads="1"/>
          </p:cNvPicPr>
          <p:nvPr/>
        </p:nvPicPr>
        <p:blipFill>
          <a:blip r:embed="rId5" cstate="print"/>
          <a:srcRect/>
          <a:stretch>
            <a:fillRect/>
          </a:stretch>
        </p:blipFill>
        <p:spPr bwMode="auto">
          <a:xfrm>
            <a:off x="4644008" y="2636912"/>
            <a:ext cx="1872208" cy="153064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5605" name="Picture 5"/>
          <p:cNvPicPr>
            <a:picLocks noChangeAspect="1" noChangeArrowheads="1"/>
          </p:cNvPicPr>
          <p:nvPr/>
        </p:nvPicPr>
        <p:blipFill>
          <a:blip r:embed="rId6" cstate="print"/>
          <a:srcRect/>
          <a:stretch>
            <a:fillRect/>
          </a:stretch>
        </p:blipFill>
        <p:spPr bwMode="auto">
          <a:xfrm>
            <a:off x="395288" y="2636839"/>
            <a:ext cx="1539875" cy="165625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5606" name="Picture 1"/>
          <p:cNvPicPr>
            <a:picLocks noChangeAspect="1" noChangeArrowheads="1"/>
          </p:cNvPicPr>
          <p:nvPr/>
        </p:nvPicPr>
        <p:blipFill>
          <a:blip r:embed="rId7" cstate="print"/>
          <a:srcRect/>
          <a:stretch>
            <a:fillRect/>
          </a:stretch>
        </p:blipFill>
        <p:spPr bwMode="auto">
          <a:xfrm>
            <a:off x="5796136" y="1124744"/>
            <a:ext cx="1080120" cy="12241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7047" name="4 Título"/>
          <p:cNvSpPr>
            <a:spLocks noGrp="1"/>
          </p:cNvSpPr>
          <p:nvPr>
            <p:ph type="title"/>
          </p:nvPr>
        </p:nvSpPr>
        <p:spPr>
          <a:xfrm>
            <a:off x="468313" y="0"/>
            <a:ext cx="8229600" cy="868363"/>
          </a:xfrm>
        </p:spPr>
        <p:txBody>
          <a:bodyPr/>
          <a:lstStyle/>
          <a:p>
            <a:r>
              <a:rPr lang="es-ES" smtClean="0"/>
              <a:t>NORMA MEXICANA</a:t>
            </a:r>
          </a:p>
        </p:txBody>
      </p:sp>
      <p:pic>
        <p:nvPicPr>
          <p:cNvPr id="25608" name="Picture 2"/>
          <p:cNvPicPr>
            <a:picLocks noChangeAspect="1" noChangeArrowheads="1"/>
          </p:cNvPicPr>
          <p:nvPr/>
        </p:nvPicPr>
        <p:blipFill>
          <a:blip r:embed="rId8" cstate="print"/>
          <a:srcRect/>
          <a:stretch>
            <a:fillRect/>
          </a:stretch>
        </p:blipFill>
        <p:spPr bwMode="auto">
          <a:xfrm>
            <a:off x="4499992" y="980728"/>
            <a:ext cx="1080120" cy="136815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5609" name="Picture 3"/>
          <p:cNvPicPr>
            <a:picLocks noChangeAspect="1" noChangeArrowheads="1"/>
          </p:cNvPicPr>
          <p:nvPr/>
        </p:nvPicPr>
        <p:blipFill>
          <a:blip r:embed="rId9" cstate="print"/>
          <a:srcRect/>
          <a:stretch>
            <a:fillRect/>
          </a:stretch>
        </p:blipFill>
        <p:spPr bwMode="auto">
          <a:xfrm>
            <a:off x="6660232" y="2564904"/>
            <a:ext cx="2286000" cy="1524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5610" name="Picture 4"/>
          <p:cNvPicPr>
            <a:picLocks noChangeAspect="1" noChangeArrowheads="1"/>
          </p:cNvPicPr>
          <p:nvPr/>
        </p:nvPicPr>
        <p:blipFill>
          <a:blip r:embed="rId10" cstate="print"/>
          <a:srcRect/>
          <a:stretch>
            <a:fillRect/>
          </a:stretch>
        </p:blipFill>
        <p:spPr bwMode="auto">
          <a:xfrm>
            <a:off x="6948264" y="1124744"/>
            <a:ext cx="1943100" cy="12096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7051" name="Rectangle 12"/>
          <p:cNvSpPr>
            <a:spLocks noChangeArrowheads="1"/>
          </p:cNvSpPr>
          <p:nvPr/>
        </p:nvSpPr>
        <p:spPr bwMode="auto">
          <a:xfrm>
            <a:off x="0" y="4365625"/>
            <a:ext cx="7777163" cy="2289175"/>
          </a:xfrm>
          <a:prstGeom prst="rect">
            <a:avLst/>
          </a:prstGeom>
          <a:noFill/>
          <a:ln w="9525">
            <a:noFill/>
            <a:miter lim="800000"/>
            <a:headEnd/>
            <a:tailEnd/>
          </a:ln>
        </p:spPr>
        <p:txBody>
          <a:bodyPr anchor="ctr">
            <a:spAutoFit/>
          </a:bodyPr>
          <a:lstStyle/>
          <a:p>
            <a:pPr algn="just"/>
            <a:r>
              <a:rPr lang="es-MX"/>
              <a:t>Las Normas Mexicanas (NMX), son las que elabora un organismo nacional de normalización, o la Secretaría de Economía, que tienen como finalidad establecer los requisitos mínimos de calidad de los productos y servicios de que se trate; siendo su aplicación voluntaria, excepto cuando se requiere su aplicación en un reglamento técnico. También son obligatorias para los bienes y servicios adquiridos por organismos federales de conformidad con las normas de contratación pública del Gobierno.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2627784" y="332656"/>
            <a:ext cx="4335431" cy="6125965"/>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4 Título"/>
          <p:cNvSpPr>
            <a:spLocks noGrp="1"/>
          </p:cNvSpPr>
          <p:nvPr>
            <p:ph type="title"/>
          </p:nvPr>
        </p:nvSpPr>
        <p:spPr>
          <a:xfrm>
            <a:off x="468313" y="0"/>
            <a:ext cx="8229600" cy="868363"/>
          </a:xfrm>
        </p:spPr>
        <p:txBody>
          <a:bodyPr/>
          <a:lstStyle/>
          <a:p>
            <a:r>
              <a:rPr lang="es-ES" smtClean="0"/>
              <a:t>NORMAS DE REFERENCIA</a:t>
            </a:r>
          </a:p>
        </p:txBody>
      </p:sp>
      <p:pic>
        <p:nvPicPr>
          <p:cNvPr id="26626" name="Picture 2"/>
          <p:cNvPicPr>
            <a:picLocks noChangeAspect="1" noChangeArrowheads="1"/>
          </p:cNvPicPr>
          <p:nvPr/>
        </p:nvPicPr>
        <p:blipFill>
          <a:blip r:embed="rId2" cstate="print"/>
          <a:srcRect/>
          <a:stretch>
            <a:fillRect/>
          </a:stretch>
        </p:blipFill>
        <p:spPr bwMode="auto">
          <a:xfrm>
            <a:off x="1547664" y="1196752"/>
            <a:ext cx="2628900" cy="17430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6627" name="Picture 3"/>
          <p:cNvPicPr>
            <a:picLocks noChangeAspect="1" noChangeArrowheads="1"/>
          </p:cNvPicPr>
          <p:nvPr/>
        </p:nvPicPr>
        <p:blipFill>
          <a:blip r:embed="rId3" cstate="print"/>
          <a:srcRect/>
          <a:stretch>
            <a:fillRect/>
          </a:stretch>
        </p:blipFill>
        <p:spPr bwMode="auto">
          <a:xfrm>
            <a:off x="5220072" y="1484784"/>
            <a:ext cx="2880320" cy="19526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8068" name="Rectangle 5"/>
          <p:cNvSpPr>
            <a:spLocks noChangeArrowheads="1"/>
          </p:cNvSpPr>
          <p:nvPr/>
        </p:nvSpPr>
        <p:spPr bwMode="auto">
          <a:xfrm>
            <a:off x="684213" y="3638550"/>
            <a:ext cx="7939087" cy="1739900"/>
          </a:xfrm>
          <a:prstGeom prst="rect">
            <a:avLst/>
          </a:prstGeom>
          <a:noFill/>
          <a:ln w="9525">
            <a:noFill/>
            <a:miter lim="800000"/>
            <a:headEnd/>
            <a:tailEnd/>
          </a:ln>
        </p:spPr>
        <p:txBody>
          <a:bodyPr anchor="ctr">
            <a:spAutoFit/>
          </a:bodyPr>
          <a:lstStyle/>
          <a:p>
            <a:pPr algn="just"/>
            <a:r>
              <a:rPr lang="es-MX"/>
              <a:t>Las normas de referencia (NR) se utilizan para establecer las especificaciones de los bienes y servicios objeto de contratación pública. Son ejemplos de estas normas las elaboradas por Petróleos Mexicanos (PEMEX) y la Comisión Federal de Electricidad (CFE). Estas normas se elaboran cuando no existe una NMX aplicable ni una norma internacional, o cuando su contenido es obsoleto o inaplicable</a:t>
            </a:r>
            <a:r>
              <a:rPr lang="es-ES"/>
              <a:t>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4 Título"/>
          <p:cNvSpPr>
            <a:spLocks noGrp="1"/>
          </p:cNvSpPr>
          <p:nvPr>
            <p:ph type="title"/>
          </p:nvPr>
        </p:nvSpPr>
        <p:spPr>
          <a:xfrm>
            <a:off x="468313" y="0"/>
            <a:ext cx="8229600" cy="868363"/>
          </a:xfrm>
        </p:spPr>
        <p:txBody>
          <a:bodyPr/>
          <a:lstStyle/>
          <a:p>
            <a:r>
              <a:rPr lang="es-ES" smtClean="0"/>
              <a:t>ASESOR DE NORMAS NOM</a:t>
            </a:r>
          </a:p>
        </p:txBody>
      </p:sp>
      <p:pic>
        <p:nvPicPr>
          <p:cNvPr id="27650" name="Picture 2"/>
          <p:cNvPicPr>
            <a:picLocks noChangeAspect="1" noChangeArrowheads="1"/>
          </p:cNvPicPr>
          <p:nvPr/>
        </p:nvPicPr>
        <p:blipFill>
          <a:blip r:embed="rId2" cstate="print"/>
          <a:srcRect/>
          <a:stretch>
            <a:fillRect/>
          </a:stretch>
        </p:blipFill>
        <p:spPr bwMode="auto">
          <a:xfrm>
            <a:off x="1403648" y="1052736"/>
            <a:ext cx="6336704" cy="15841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9091" name="Rectangle 4"/>
          <p:cNvSpPr>
            <a:spLocks noChangeArrowheads="1"/>
          </p:cNvSpPr>
          <p:nvPr/>
        </p:nvSpPr>
        <p:spPr bwMode="auto">
          <a:xfrm>
            <a:off x="684213" y="2997200"/>
            <a:ext cx="7885112" cy="3113088"/>
          </a:xfrm>
          <a:prstGeom prst="rect">
            <a:avLst/>
          </a:prstGeom>
          <a:noFill/>
          <a:ln w="9525">
            <a:noFill/>
            <a:miter lim="800000"/>
            <a:headEnd/>
            <a:tailEnd/>
          </a:ln>
        </p:spPr>
        <p:txBody>
          <a:bodyPr anchor="ctr">
            <a:spAutoFit/>
          </a:bodyPr>
          <a:lstStyle/>
          <a:p>
            <a:pPr algn="just"/>
            <a:r>
              <a:rPr lang="es-MX"/>
              <a:t>ISATEL consciente de la importancia que tiene la normatividad en todas las empresas comercializadoras e importadoras y sobre todo el impacto positivo que ha mostrado en las grandes economías mundiales, incursiona  desde hace mas de 15 años en este mercado ofreciendo los servicios de consultoría, asesoría, y gestoría para dar cumplimiento a las normas oficiales mexicanas NOM de seguridad eléctrica, electrónica,  telecomunicaciones e información comercial.</a:t>
            </a:r>
          </a:p>
          <a:p>
            <a:pPr algn="just"/>
            <a:endParaRPr lang="es-MX"/>
          </a:p>
          <a:p>
            <a:pPr algn="just"/>
            <a:r>
              <a:rPr lang="es-MX"/>
              <a:t>Como compañía líder asistimos a más de un centenar de marcas internacionales, buscando siempre la satisfacción del cliente, brindando servicios de calidad e innovando constantemente</a:t>
            </a:r>
            <a:r>
              <a:rPr lang="es-ES"/>
              <a:t> </a:t>
            </a:r>
            <a:endParaRPr lang="es-MX"/>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p:cNvSpPr>
            <a:spLocks noChangeArrowheads="1"/>
          </p:cNvSpPr>
          <p:nvPr/>
        </p:nvSpPr>
        <p:spPr bwMode="auto">
          <a:xfrm>
            <a:off x="684213" y="836613"/>
            <a:ext cx="8064500" cy="646112"/>
          </a:xfrm>
          <a:prstGeom prst="rect">
            <a:avLst/>
          </a:prstGeom>
          <a:noFill/>
          <a:ln w="9525">
            <a:noFill/>
            <a:miter lim="800000"/>
            <a:headEnd/>
            <a:tailEnd/>
          </a:ln>
        </p:spPr>
        <p:txBody>
          <a:bodyPr anchor="ctr">
            <a:spAutoFit/>
          </a:bodyPr>
          <a:lstStyle/>
          <a:p>
            <a:pPr algn="just"/>
            <a:r>
              <a:rPr lang="es-MX" sz="1200" b="1">
                <a:cs typeface="Times New Roman" pitchFamily="18" charset="0"/>
              </a:rPr>
              <a:t>NORMA OFICIAL MEXICANA NOM-127-SSA1-1994, SALUD AMBIENTAL. AGUA PARA USO Y CONSUMO HUMANO. LÍMITES PERMISIBLES DE CALIDAD Y TRATAMIENTOS A QUE DEBE SOMETERSE EL AGUA PARA SU POTABILIZACIÓN.</a:t>
            </a:r>
            <a:endParaRPr lang="es-MX"/>
          </a:p>
        </p:txBody>
      </p:sp>
      <p:sp>
        <p:nvSpPr>
          <p:cNvPr id="90114" name="4 Título"/>
          <p:cNvSpPr>
            <a:spLocks noGrp="1"/>
          </p:cNvSpPr>
          <p:nvPr>
            <p:ph type="title"/>
          </p:nvPr>
        </p:nvSpPr>
        <p:spPr>
          <a:xfrm>
            <a:off x="684213" y="0"/>
            <a:ext cx="8013700" cy="868363"/>
          </a:xfrm>
        </p:spPr>
        <p:txBody>
          <a:bodyPr/>
          <a:lstStyle/>
          <a:p>
            <a:r>
              <a:rPr lang="es-ES" smtClean="0"/>
              <a:t>NOM-127-SSA1-1994</a:t>
            </a:r>
          </a:p>
        </p:txBody>
      </p:sp>
      <p:sp>
        <p:nvSpPr>
          <p:cNvPr id="90115" name="Rectangle 2"/>
          <p:cNvSpPr>
            <a:spLocks noChangeArrowheads="1"/>
          </p:cNvSpPr>
          <p:nvPr/>
        </p:nvSpPr>
        <p:spPr bwMode="auto">
          <a:xfrm>
            <a:off x="755650" y="1320800"/>
            <a:ext cx="7848600" cy="2308225"/>
          </a:xfrm>
          <a:prstGeom prst="rect">
            <a:avLst/>
          </a:prstGeom>
          <a:noFill/>
          <a:ln w="9525">
            <a:noFill/>
            <a:miter lim="800000"/>
            <a:headEnd/>
            <a:tailEnd/>
          </a:ln>
        </p:spPr>
        <p:txBody>
          <a:bodyPr anchor="ctr">
            <a:spAutoFit/>
          </a:bodyPr>
          <a:lstStyle/>
          <a:p>
            <a:pPr algn="just"/>
            <a:endParaRPr lang="es-MX" sz="1200" b="1"/>
          </a:p>
          <a:p>
            <a:pPr algn="just"/>
            <a:r>
              <a:rPr lang="es-MX" sz="1200" b="1"/>
              <a:t>CONSIDERANDO</a:t>
            </a:r>
          </a:p>
          <a:p>
            <a:pPr algn="just"/>
            <a:endParaRPr lang="es-MX" sz="1200" b="1"/>
          </a:p>
          <a:p>
            <a:pPr algn="just"/>
            <a:r>
              <a:rPr lang="es-MX" sz="1200">
                <a:cs typeface="Times New Roman" pitchFamily="18" charset="0"/>
              </a:rPr>
              <a:t>El abastecimiento de agua para uso y consumo humano con calidad adecuada es fundamental para prevenir y evitar la transmisión de enfermedades gastrointestinales y otras, para lo cual se requiere establecer límites permisibles en cuanto a sus características microbiológicas, físicas, organolépticas, químicas y radiactivas, con el fin de asegurar y preservar la calidad del agua en los sistemas, hasta la entrega al consumidor.</a:t>
            </a:r>
            <a:r>
              <a:rPr lang="es-MX" sz="1200"/>
              <a:t> </a:t>
            </a:r>
          </a:p>
          <a:p>
            <a:pPr algn="just"/>
            <a:endParaRPr lang="es-MX" sz="1200"/>
          </a:p>
          <a:p>
            <a:pPr algn="just"/>
            <a:r>
              <a:rPr lang="es-MX" sz="1200"/>
              <a:t>Por tales razones la Secretaría de Salud, propone la modificación a la presente Norma Oficial Mexicana, con la finalidad de establecer un eficaz control sanitario del agua que se somete a tratamientos de potabilización a efecto de hacerla apta para uso y consumo humano, acorde a las necesidades actuales.</a:t>
            </a:r>
            <a:endParaRPr lang="es-ES" sz="1200"/>
          </a:p>
          <a:p>
            <a:pPr algn="just"/>
            <a:endParaRPr lang="es-MX" sz="1200">
              <a:cs typeface="Times New Roman" pitchFamily="18" charset="0"/>
            </a:endParaRPr>
          </a:p>
        </p:txBody>
      </p:sp>
      <p:sp>
        <p:nvSpPr>
          <p:cNvPr id="90116" name="Rectangle 3"/>
          <p:cNvSpPr>
            <a:spLocks noChangeArrowheads="1"/>
          </p:cNvSpPr>
          <p:nvPr/>
        </p:nvSpPr>
        <p:spPr bwMode="auto">
          <a:xfrm>
            <a:off x="755650" y="3500438"/>
            <a:ext cx="7092950" cy="1385887"/>
          </a:xfrm>
          <a:prstGeom prst="rect">
            <a:avLst/>
          </a:prstGeom>
          <a:noFill/>
          <a:ln w="9525">
            <a:noFill/>
            <a:miter lim="800000"/>
            <a:headEnd/>
            <a:tailEnd/>
          </a:ln>
        </p:spPr>
        <p:txBody>
          <a:bodyPr anchor="ctr">
            <a:spAutoFit/>
          </a:bodyPr>
          <a:lstStyle/>
          <a:p>
            <a:pPr algn="just"/>
            <a:r>
              <a:rPr lang="es-MX" sz="1200" b="1">
                <a:cs typeface="Times New Roman" pitchFamily="18" charset="0"/>
              </a:rPr>
              <a:t>OBJETIVO Y CAMPO DE APLICACIÓN</a:t>
            </a:r>
          </a:p>
          <a:p>
            <a:pPr algn="just"/>
            <a:endParaRPr lang="es-MX" sz="1200">
              <a:cs typeface="Times New Roman" pitchFamily="18" charset="0"/>
            </a:endParaRPr>
          </a:p>
          <a:p>
            <a:pPr algn="just" eaLnBrk="0" hangingPunct="0">
              <a:buFont typeface="Wingdings" pitchFamily="2" charset="2"/>
              <a:buChar char="Ø"/>
            </a:pPr>
            <a:r>
              <a:rPr lang="es-MX" sz="1200">
                <a:cs typeface="Times New Roman" pitchFamily="18" charset="0"/>
              </a:rPr>
              <a:t>Esta Norma Oficial Mexicana establece los límites permisibles de calidad y los tratamientos de potabilización del agua para uso y consumo humano.</a:t>
            </a:r>
          </a:p>
          <a:p>
            <a:pPr algn="just" eaLnBrk="0" hangingPunct="0"/>
            <a:endParaRPr lang="es-MX" sz="1200">
              <a:cs typeface="Times New Roman" pitchFamily="18" charset="0"/>
            </a:endParaRPr>
          </a:p>
          <a:p>
            <a:pPr algn="just" eaLnBrk="0" hangingPunct="0">
              <a:buFont typeface="Wingdings" pitchFamily="2" charset="2"/>
              <a:buChar char="Ø"/>
            </a:pPr>
            <a:r>
              <a:rPr lang="es-MX" sz="1200">
                <a:cs typeface="Times New Roman" pitchFamily="18" charset="0"/>
              </a:rPr>
              <a:t>Esta Norma Oficial Mexicana es aplicable a todos los sistemas de abastecimiento públicos y privados y a cualquier persona física o moral que la distribuya, en todo el territorio nacional</a:t>
            </a:r>
            <a:endParaRPr lang="es-MX"/>
          </a:p>
        </p:txBody>
      </p:sp>
      <p:sp>
        <p:nvSpPr>
          <p:cNvPr id="90117" name="10 Rectángulo"/>
          <p:cNvSpPr>
            <a:spLocks noChangeArrowheads="1"/>
          </p:cNvSpPr>
          <p:nvPr/>
        </p:nvSpPr>
        <p:spPr bwMode="auto">
          <a:xfrm>
            <a:off x="755650" y="5013325"/>
            <a:ext cx="7200900" cy="1384300"/>
          </a:xfrm>
          <a:prstGeom prst="rect">
            <a:avLst/>
          </a:prstGeom>
          <a:noFill/>
          <a:ln w="9525">
            <a:noFill/>
            <a:miter lim="800000"/>
            <a:headEnd/>
            <a:tailEnd/>
          </a:ln>
        </p:spPr>
        <p:txBody>
          <a:bodyPr>
            <a:spAutoFit/>
          </a:bodyPr>
          <a:lstStyle/>
          <a:p>
            <a:r>
              <a:rPr lang="es-MX" sz="1200" b="1"/>
              <a:t>DEFINICIONES</a:t>
            </a:r>
          </a:p>
          <a:p>
            <a:endParaRPr lang="es-ES" sz="1200"/>
          </a:p>
          <a:p>
            <a:pPr algn="just"/>
            <a:r>
              <a:rPr lang="es-MX" sz="1200"/>
              <a:t>Para los efectos de esta Norma Oficial Mexicana se entiende por:</a:t>
            </a:r>
          </a:p>
          <a:p>
            <a:pPr algn="just"/>
            <a:endParaRPr lang="es-ES" sz="1200"/>
          </a:p>
          <a:p>
            <a:pPr algn="just"/>
            <a:r>
              <a:rPr lang="es-MX" sz="1200" b="1"/>
              <a:t>Agua para uso y consumo humano:</a:t>
            </a:r>
            <a:r>
              <a:rPr lang="es-MX" sz="1200"/>
              <a:t> </a:t>
            </a:r>
            <a:r>
              <a:rPr lang="es-MX" sz="1200">
                <a:cs typeface="Times New Roman" pitchFamily="18" charset="0"/>
              </a:rPr>
              <a:t>agua que no contiene contaminantes objetables, ya sean químicos o agentes infecciosos y que no causa efectos nocivos para la salud. También se denomina como agua potable.</a:t>
            </a:r>
          </a:p>
        </p:txBody>
      </p:sp>
      <p:pic>
        <p:nvPicPr>
          <p:cNvPr id="90118" name="Picture 7"/>
          <p:cNvPicPr>
            <a:picLocks noChangeAspect="1" noChangeArrowheads="1"/>
          </p:cNvPicPr>
          <p:nvPr/>
        </p:nvPicPr>
        <p:blipFill>
          <a:blip r:embed="rId2"/>
          <a:srcRect/>
          <a:stretch>
            <a:fillRect/>
          </a:stretch>
        </p:blipFill>
        <p:spPr bwMode="auto">
          <a:xfrm>
            <a:off x="250825" y="188913"/>
            <a:ext cx="1657350" cy="620712"/>
          </a:xfrm>
          <a:prstGeom prst="rect">
            <a:avLst/>
          </a:prstGeom>
          <a:noFill/>
          <a:ln w="9525">
            <a:noFill/>
            <a:miter lim="800000"/>
            <a:headEnd/>
            <a:tailEnd/>
          </a:ln>
        </p:spPr>
      </p:pic>
      <p:pic>
        <p:nvPicPr>
          <p:cNvPr id="90119" name="Picture 8"/>
          <p:cNvPicPr>
            <a:picLocks noChangeAspect="1" noChangeArrowheads="1"/>
          </p:cNvPicPr>
          <p:nvPr/>
        </p:nvPicPr>
        <p:blipFill>
          <a:blip r:embed="rId3"/>
          <a:srcRect/>
          <a:stretch>
            <a:fillRect/>
          </a:stretch>
        </p:blipFill>
        <p:spPr bwMode="auto">
          <a:xfrm>
            <a:off x="7524750" y="188913"/>
            <a:ext cx="1295400" cy="547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5"/>
          <p:cNvSpPr>
            <a:spLocks noChangeArrowheads="1"/>
          </p:cNvSpPr>
          <p:nvPr/>
        </p:nvSpPr>
        <p:spPr bwMode="auto">
          <a:xfrm>
            <a:off x="250825" y="333375"/>
            <a:ext cx="8713788" cy="5446713"/>
          </a:xfrm>
          <a:prstGeom prst="rect">
            <a:avLst/>
          </a:prstGeom>
          <a:noFill/>
          <a:ln w="9525">
            <a:noFill/>
            <a:miter lim="800000"/>
            <a:headEnd/>
            <a:tailEnd/>
          </a:ln>
        </p:spPr>
        <p:txBody>
          <a:bodyPr anchor="ctr">
            <a:spAutoFit/>
          </a:bodyPr>
          <a:lstStyle/>
          <a:p>
            <a:pPr algn="just" eaLnBrk="0" hangingPunct="0"/>
            <a:endParaRPr lang="es-MX" sz="1200">
              <a:cs typeface="Times New Roman" pitchFamily="18" charset="0"/>
            </a:endParaRPr>
          </a:p>
          <a:p>
            <a:pPr algn="just" eaLnBrk="0" hangingPunct="0"/>
            <a:r>
              <a:rPr lang="es-MX" sz="1200" b="1">
                <a:cs typeface="Times New Roman" pitchFamily="18" charset="0"/>
              </a:rPr>
              <a:t>Características microbiológicas: </a:t>
            </a:r>
            <a:r>
              <a:rPr lang="es-MX" sz="1200">
                <a:cs typeface="Times New Roman" pitchFamily="18" charset="0"/>
              </a:rPr>
              <a:t>debidas a microorganismos nocivos a la salud humana. Para efectos de control sanitario se determina el contenido de indicadores generales de contaminación microbiológica, específicamente organismos coliformes totales y </a:t>
            </a:r>
            <a:r>
              <a:rPr lang="es-MX" sz="1200" i="1">
                <a:cs typeface="Times New Roman" pitchFamily="18" charset="0"/>
              </a:rPr>
              <a:t>Escherichia coli</a:t>
            </a:r>
            <a:r>
              <a:rPr lang="es-MX" sz="1200">
                <a:cs typeface="Times New Roman" pitchFamily="18" charset="0"/>
              </a:rPr>
              <a:t> o coliformes fecales.</a:t>
            </a:r>
          </a:p>
          <a:p>
            <a:pPr algn="just" eaLnBrk="0" hangingPunct="0"/>
            <a:endParaRPr lang="es-MX" sz="1200">
              <a:cs typeface="Times New Roman" pitchFamily="18" charset="0"/>
            </a:endParaRPr>
          </a:p>
          <a:p>
            <a:pPr algn="just" eaLnBrk="0" hangingPunct="0"/>
            <a:r>
              <a:rPr lang="es-MX" sz="1200" b="1">
                <a:cs typeface="Times New Roman" pitchFamily="18" charset="0"/>
              </a:rPr>
              <a:t>Características físicas y organolépticas:</a:t>
            </a:r>
            <a:r>
              <a:rPr lang="es-MX" sz="1200">
                <a:cs typeface="Times New Roman" pitchFamily="18" charset="0"/>
              </a:rPr>
              <a:t> las que se detectan sensorialmente. Para efectos de evaluación, el sabor y olor se ponderan por medio de los sentidos y el color y la turbiedad se determinan por medio de métodos analíticos de laboratorio.</a:t>
            </a:r>
          </a:p>
          <a:p>
            <a:pPr algn="just" eaLnBrk="0" hangingPunct="0"/>
            <a:endParaRPr lang="es-MX" sz="1200">
              <a:cs typeface="Times New Roman" pitchFamily="18" charset="0"/>
            </a:endParaRPr>
          </a:p>
          <a:p>
            <a:pPr algn="just" eaLnBrk="0" hangingPunct="0"/>
            <a:r>
              <a:rPr lang="es-MX" sz="1200" b="1">
                <a:cs typeface="Times New Roman" pitchFamily="18" charset="0"/>
              </a:rPr>
              <a:t>Características químicas:</a:t>
            </a:r>
            <a:r>
              <a:rPr lang="es-MX" sz="1200">
                <a:cs typeface="Times New Roman" pitchFamily="18" charset="0"/>
              </a:rPr>
              <a:t> las debidas a elementos o compuestos químicos, que como resultado de investigación científica se ha comprobado que pueden causar efectos nocivos a la salud humana</a:t>
            </a:r>
          </a:p>
          <a:p>
            <a:pPr algn="just" eaLnBrk="0" hangingPunct="0"/>
            <a:endParaRPr lang="es-MX" sz="1200">
              <a:cs typeface="Times New Roman" pitchFamily="18" charset="0"/>
            </a:endParaRPr>
          </a:p>
          <a:p>
            <a:pPr algn="just" eaLnBrk="0" hangingPunct="0"/>
            <a:r>
              <a:rPr lang="es-MX" sz="1200" b="1">
                <a:cs typeface="Times New Roman" pitchFamily="18" charset="0"/>
              </a:rPr>
              <a:t>Características radiactivas: </a:t>
            </a:r>
            <a:r>
              <a:rPr lang="es-MX" sz="1200">
                <a:cs typeface="Times New Roman" pitchFamily="18" charset="0"/>
              </a:rPr>
              <a:t>aquellas resultantes de la presencia de elementos radiactivos.</a:t>
            </a:r>
            <a:r>
              <a:rPr lang="es-MX" sz="1200" b="1">
                <a:cs typeface="Times New Roman" pitchFamily="18" charset="0"/>
              </a:rPr>
              <a:t> </a:t>
            </a:r>
          </a:p>
          <a:p>
            <a:pPr algn="just" eaLnBrk="0" hangingPunct="0"/>
            <a:endParaRPr lang="es-MX" sz="1200" b="1">
              <a:cs typeface="Times New Roman" pitchFamily="18" charset="0"/>
            </a:endParaRPr>
          </a:p>
          <a:p>
            <a:pPr algn="just" eaLnBrk="0" hangingPunct="0"/>
            <a:r>
              <a:rPr lang="es-MX" sz="1200" b="1">
                <a:cs typeface="Times New Roman" pitchFamily="18" charset="0"/>
              </a:rPr>
              <a:t>Contingencia:</a:t>
            </a:r>
            <a:r>
              <a:rPr lang="es-MX" sz="1200">
                <a:cs typeface="Times New Roman" pitchFamily="18" charset="0"/>
              </a:rPr>
              <a:t> situación de cambio imprevisto en las características del agua por contaminación externa, que ponga en riesgo la salud humana.</a:t>
            </a:r>
          </a:p>
          <a:p>
            <a:pPr algn="just" eaLnBrk="0" hangingPunct="0"/>
            <a:endParaRPr lang="es-MX" sz="1200">
              <a:cs typeface="Times New Roman" pitchFamily="18" charset="0"/>
            </a:endParaRPr>
          </a:p>
          <a:p>
            <a:pPr algn="just" eaLnBrk="0" hangingPunct="0"/>
            <a:r>
              <a:rPr lang="es-MX" sz="1200" b="1">
                <a:cs typeface="Times New Roman" pitchFamily="18" charset="0"/>
              </a:rPr>
              <a:t>Desinfección: </a:t>
            </a:r>
            <a:r>
              <a:rPr lang="es-MX" sz="1200">
                <a:cs typeface="Times New Roman" pitchFamily="18" charset="0"/>
              </a:rPr>
              <a:t>destrucción de organismos patógenos por medio de la aplicación de productos químicos o procesos físicos.</a:t>
            </a:r>
          </a:p>
          <a:p>
            <a:pPr algn="just" eaLnBrk="0" hangingPunct="0"/>
            <a:endParaRPr lang="es-MX" sz="1200">
              <a:cs typeface="Times New Roman" pitchFamily="18" charset="0"/>
            </a:endParaRPr>
          </a:p>
          <a:p>
            <a:pPr algn="just" eaLnBrk="0" hangingPunct="0"/>
            <a:r>
              <a:rPr lang="es-MX" sz="1200" b="1">
                <a:cs typeface="Times New Roman" pitchFamily="18" charset="0"/>
              </a:rPr>
              <a:t>Evaporación: </a:t>
            </a:r>
            <a:r>
              <a:rPr lang="es-MX" sz="1200">
                <a:cs typeface="Times New Roman" pitchFamily="18" charset="0"/>
              </a:rPr>
              <a:t>separación del agua de los sólidos disueltos, utilizando calor como agente de separación, condensando finalmente el agua para su aprovechamiento.</a:t>
            </a:r>
          </a:p>
          <a:p>
            <a:pPr algn="just" eaLnBrk="0" hangingPunct="0"/>
            <a:endParaRPr lang="es-MX" sz="1200">
              <a:cs typeface="Times New Roman" pitchFamily="18" charset="0"/>
            </a:endParaRPr>
          </a:p>
          <a:p>
            <a:pPr algn="just" eaLnBrk="0" hangingPunct="0"/>
            <a:r>
              <a:rPr lang="es-MX" sz="1200" b="1">
                <a:cs typeface="Times New Roman" pitchFamily="18" charset="0"/>
              </a:rPr>
              <a:t>Filtración: </a:t>
            </a:r>
            <a:r>
              <a:rPr lang="es-MX" sz="1200">
                <a:cs typeface="Times New Roman" pitchFamily="18" charset="0"/>
              </a:rPr>
              <a:t>remoción de partículas suspendidas en el agua, haciéndola fluir a través de un medio filtrante de porosidad adecuada.</a:t>
            </a:r>
          </a:p>
          <a:p>
            <a:pPr algn="just" eaLnBrk="0" hangingPunct="0"/>
            <a:endParaRPr lang="es-MX" sz="1200">
              <a:cs typeface="Times New Roman" pitchFamily="18" charset="0"/>
            </a:endParaRPr>
          </a:p>
          <a:p>
            <a:pPr algn="just" eaLnBrk="0" hangingPunct="0"/>
            <a:r>
              <a:rPr lang="es-MX" sz="1200" b="1">
                <a:cs typeface="Times New Roman" pitchFamily="18" charset="0"/>
              </a:rPr>
              <a:t>Potabilización:</a:t>
            </a:r>
            <a:r>
              <a:rPr lang="es-MX" sz="1200">
                <a:cs typeface="Times New Roman" pitchFamily="18" charset="0"/>
              </a:rPr>
              <a:t> conjunto de operaciones y procesos, físicos y/o químicos que se aplican al agua en los sistemas de abastecimiento públicos o privados, a fin de hacerla</a:t>
            </a:r>
            <a:r>
              <a:rPr lang="es-MX" sz="1200" b="1" i="1">
                <a:cs typeface="Times New Roman" pitchFamily="18" charset="0"/>
              </a:rPr>
              <a:t> </a:t>
            </a:r>
            <a:r>
              <a:rPr lang="es-MX" sz="1200">
                <a:cs typeface="Times New Roman" pitchFamily="18" charset="0"/>
              </a:rPr>
              <a:t>apta para uso y consumo humano.</a:t>
            </a:r>
          </a:p>
          <a:p>
            <a:pPr algn="just" eaLnBrk="0" hangingPunct="0"/>
            <a:endParaRPr lang="es-MX" sz="1200">
              <a:cs typeface="Times New Roman" pitchFamily="18" charset="0"/>
            </a:endParaRPr>
          </a:p>
          <a:p>
            <a:pPr algn="just" eaLnBrk="0" hangingPunct="0"/>
            <a:r>
              <a:rPr lang="es-MX" sz="1200" b="1">
                <a:cs typeface="Times New Roman" pitchFamily="18" charset="0"/>
              </a:rPr>
              <a:t>Sistema de abastecimiento de agua:</a:t>
            </a:r>
            <a:r>
              <a:rPr lang="es-MX" sz="1200">
                <a:cs typeface="Times New Roman" pitchFamily="18" charset="0"/>
              </a:rPr>
              <a:t> conjunto de elementos integrados por las obras hidráulicas de captación, conducción, potabilización, desinfección, almacenamiento o regulación y distribución.</a:t>
            </a:r>
            <a:endParaRPr lang="es-MX" sz="120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6"/>
          <p:cNvSpPr>
            <a:spLocks noChangeArrowheads="1"/>
          </p:cNvSpPr>
          <p:nvPr/>
        </p:nvSpPr>
        <p:spPr bwMode="auto">
          <a:xfrm>
            <a:off x="395288" y="260350"/>
            <a:ext cx="8280400" cy="5448300"/>
          </a:xfrm>
          <a:prstGeom prst="rect">
            <a:avLst/>
          </a:prstGeom>
          <a:noFill/>
          <a:ln w="9525">
            <a:noFill/>
            <a:miter lim="800000"/>
            <a:headEnd/>
            <a:tailEnd/>
          </a:ln>
        </p:spPr>
        <p:txBody>
          <a:bodyPr anchor="ctr">
            <a:spAutoFit/>
          </a:bodyPr>
          <a:lstStyle/>
          <a:p>
            <a:r>
              <a:rPr lang="es-MX" sz="1200" b="1">
                <a:cs typeface="Times New Roman" pitchFamily="18" charset="0"/>
              </a:rPr>
              <a:t>MÉTODOS DE PRUEBA</a:t>
            </a:r>
          </a:p>
          <a:p>
            <a:endParaRPr lang="es-MX" sz="1200">
              <a:cs typeface="Times New Roman" pitchFamily="18" charset="0"/>
            </a:endParaRPr>
          </a:p>
          <a:p>
            <a:pPr algn="just" eaLnBrk="0" hangingPunct="0"/>
            <a:r>
              <a:rPr lang="es-MX" sz="1200">
                <a:cs typeface="Times New Roman" pitchFamily="18" charset="0"/>
              </a:rPr>
              <a:t>La selección de los métodos de prueba para la determinación de los parámetros definidos en esta Norma, es responsabilidad de los organismos operadores de los sistemas de abastecimiento de agua para uso y consumo humano, y serán aprobados por la Secretaría de Salud a través del área correspondiente. Deben establecerse en un Programa de Control de Calidad Analítica del Agua, y estar a disposición de la autoridad competente, cuando ésta lo solicite, para su evaluación correspondiente.</a:t>
            </a:r>
          </a:p>
          <a:p>
            <a:pPr eaLnBrk="0" hangingPunct="0"/>
            <a:endParaRPr lang="es-MX" sz="1200">
              <a:cs typeface="Times New Roman" pitchFamily="18" charset="0"/>
            </a:endParaRPr>
          </a:p>
          <a:p>
            <a:r>
              <a:rPr lang="es-ES" sz="1200" b="1"/>
              <a:t>VIGILANCIA</a:t>
            </a:r>
          </a:p>
          <a:p>
            <a:endParaRPr lang="es-ES" sz="1200"/>
          </a:p>
          <a:p>
            <a:r>
              <a:rPr lang="es-ES" sz="1200"/>
              <a:t>Esta Norma Oficial Mexicana es de observancia obligatoria en todo el territorio nacional para los organismos operadores de los sistemas de abastecimiento públicos y privados o cualquier persona física o moral que distribuya agua para uso y consumo humano.</a:t>
            </a:r>
          </a:p>
          <a:p>
            <a:endParaRPr lang="es-ES" sz="1200"/>
          </a:p>
          <a:p>
            <a:r>
              <a:rPr lang="es-ES" sz="1200"/>
              <a:t>La vigilancia del cumplimiento de esta Norma Oficial Mexicana corresponde a la Secretaría de Salud y a los gobiernos de las entidades federativas en coordinación con la Comisión Nacional del Agua, en sus respectivos ámbitos de competencia.</a:t>
            </a:r>
          </a:p>
          <a:p>
            <a:endParaRPr lang="es-ES" sz="1200" b="1"/>
          </a:p>
          <a:p>
            <a:r>
              <a:rPr lang="es-MX" sz="1200" b="1">
                <a:cs typeface="Times New Roman" pitchFamily="18" charset="0"/>
              </a:rPr>
              <a:t>CONCORDANCIA CON NORMAS INTERNACIONALES Y NACIONALES</a:t>
            </a:r>
          </a:p>
          <a:p>
            <a:pPr eaLnBrk="0" hangingPunct="0"/>
            <a:endParaRPr lang="es-MX" sz="1200">
              <a:cs typeface="Times New Roman" pitchFamily="18" charset="0"/>
            </a:endParaRPr>
          </a:p>
          <a:p>
            <a:r>
              <a:rPr lang="es-MX" sz="1200">
                <a:cs typeface="Times New Roman" pitchFamily="18" charset="0"/>
              </a:rPr>
              <a:t>Esta Norma Oficial Mexicana no es equivalente a ninguna norma internacional.</a:t>
            </a:r>
          </a:p>
          <a:p>
            <a:endParaRPr lang="es-ES" sz="1200" b="1"/>
          </a:p>
          <a:p>
            <a:r>
              <a:rPr lang="es-ES" sz="1200" b="1"/>
              <a:t>VIGENCIA</a:t>
            </a:r>
          </a:p>
          <a:p>
            <a:endParaRPr lang="es-ES" sz="1200"/>
          </a:p>
          <a:p>
            <a:r>
              <a:rPr lang="es-ES" sz="1200"/>
              <a:t>La presente Norma Oficial Mexicana entrará en vigor con carácter de obligatorio, al día siguiente de su publicación en el Diario Oficial de la Federación.</a:t>
            </a:r>
          </a:p>
          <a:p>
            <a:endParaRPr lang="es-ES" sz="1200"/>
          </a:p>
          <a:p>
            <a:r>
              <a:rPr lang="es-ES" sz="1200"/>
              <a:t>.</a:t>
            </a:r>
          </a:p>
          <a:p>
            <a:r>
              <a:rPr lang="es-ES" sz="1200"/>
              <a:t> </a:t>
            </a:r>
            <a:endParaRPr lang="es-MX" sz="1200"/>
          </a:p>
        </p:txBody>
      </p:sp>
      <p:sp>
        <p:nvSpPr>
          <p:cNvPr id="92162" name="3 Rectángulo"/>
          <p:cNvSpPr>
            <a:spLocks noChangeArrowheads="1"/>
          </p:cNvSpPr>
          <p:nvPr/>
        </p:nvSpPr>
        <p:spPr bwMode="auto">
          <a:xfrm>
            <a:off x="395288" y="5300663"/>
            <a:ext cx="7921625" cy="923925"/>
          </a:xfrm>
          <a:prstGeom prst="rect">
            <a:avLst/>
          </a:prstGeom>
          <a:noFill/>
          <a:ln w="9525">
            <a:noFill/>
            <a:miter lim="800000"/>
            <a:headEnd/>
            <a:tailEnd/>
          </a:ln>
        </p:spPr>
        <p:txBody>
          <a:bodyPr>
            <a:spAutoFit/>
          </a:bodyPr>
          <a:lstStyle/>
          <a:p>
            <a:r>
              <a:rPr lang="es-ES"/>
              <a:t>Sufragio Efectivo. No Reelección.</a:t>
            </a:r>
          </a:p>
          <a:p>
            <a:r>
              <a:rPr lang="es-ES"/>
              <a:t>México, D.F., a 30 de noviembre de 1995.- El Director General de Salud Ambiental, Gustavo Olaiz Fernández.- Rúbrica.</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323850" y="836613"/>
            <a:ext cx="8569325" cy="5256212"/>
          </a:xfrm>
        </p:spPr>
        <p:txBody>
          <a:bodyPr/>
          <a:lstStyle/>
          <a:p>
            <a:pPr algn="ctr">
              <a:lnSpc>
                <a:spcPct val="80000"/>
              </a:lnSpc>
              <a:buFont typeface="Wingdings" pitchFamily="2" charset="2"/>
              <a:buNone/>
              <a:defRPr/>
            </a:pPr>
            <a:r>
              <a:rPr lang="es-MX" sz="1200" b="1" dirty="0" smtClean="0"/>
              <a:t>NORMA OFICIAL MEXICANA NOM-006-SCFI-2005, BEBIDAS ALCOHÓLICAS-TEQUILAESPECIFICACIONES.</a:t>
            </a:r>
          </a:p>
          <a:p>
            <a:pPr>
              <a:lnSpc>
                <a:spcPct val="80000"/>
              </a:lnSpc>
              <a:buFont typeface="Wingdings" pitchFamily="2" charset="2"/>
              <a:buNone/>
              <a:defRPr/>
            </a:pPr>
            <a:endParaRPr lang="es-MX" sz="1200" b="1" dirty="0" smtClean="0"/>
          </a:p>
          <a:p>
            <a:pPr algn="just">
              <a:lnSpc>
                <a:spcPct val="80000"/>
              </a:lnSpc>
              <a:buFont typeface="Wingdings" pitchFamily="2" charset="2"/>
              <a:buNone/>
              <a:defRPr/>
            </a:pPr>
            <a:r>
              <a:rPr lang="es-MX" sz="1200" b="1" dirty="0" smtClean="0"/>
              <a:t>CONSIDERANDO</a:t>
            </a:r>
          </a:p>
          <a:p>
            <a:pPr algn="just">
              <a:lnSpc>
                <a:spcPct val="80000"/>
              </a:lnSpc>
              <a:buFont typeface="Wingdings" pitchFamily="2" charset="2"/>
              <a:buNone/>
              <a:defRPr/>
            </a:pPr>
            <a:endParaRPr lang="es-MX" sz="1200" dirty="0" smtClean="0"/>
          </a:p>
          <a:p>
            <a:pPr marL="0" indent="0" algn="just">
              <a:lnSpc>
                <a:spcPct val="80000"/>
              </a:lnSpc>
              <a:buFont typeface="Wingdings" pitchFamily="2" charset="2"/>
              <a:buNone/>
              <a:defRPr/>
            </a:pPr>
            <a:r>
              <a:rPr lang="es-MX" sz="1200" dirty="0" smtClean="0"/>
              <a:t>Que es responsabilidad del Gobierno Federal procurar las medidas que sean necesarias para garantizar que los productos que se comercialicen en territorio nacional contengan los requisitos necesarios con el fin de garantizar los aspectos de seguridad e información comercial para lograr una efectiva protección del consumidor.</a:t>
            </a:r>
          </a:p>
          <a:p>
            <a:pPr algn="just">
              <a:lnSpc>
                <a:spcPct val="80000"/>
              </a:lnSpc>
              <a:buFont typeface="Wingdings" pitchFamily="2" charset="2"/>
              <a:buNone/>
              <a:defRPr/>
            </a:pPr>
            <a:endParaRPr lang="es-MX" sz="1200" dirty="0" smtClean="0"/>
          </a:p>
          <a:p>
            <a:pPr marL="0" indent="0" algn="just">
              <a:lnSpc>
                <a:spcPct val="80000"/>
              </a:lnSpc>
              <a:buFont typeface="Wingdings" pitchFamily="2" charset="2"/>
              <a:buNone/>
              <a:defRPr/>
            </a:pPr>
            <a:r>
              <a:rPr lang="es-MX" sz="1200" dirty="0" smtClean="0"/>
              <a:t>Esta Norma Oficial Mexicana se refiere a la Denominación de Origen “Tequila”, cuya titularidad corresponde al Estado Mexicano en los términos de la Ley de la Propiedad Industrial. La emisión de esta NOM es necesaria, de conformidad con el punto 2 de la Declaración General de Protección a la Denominación de Origen “Tequila”, publicada en el Diario Oficial de la Federación el 13 de octubre de 1977 (en lo sucesivo referida como “la Declaración”) y con la fracción XV del artículo 40 de la Ley Federal sobre Metrología y Normalización.</a:t>
            </a:r>
          </a:p>
          <a:p>
            <a:pPr algn="just">
              <a:lnSpc>
                <a:spcPct val="80000"/>
              </a:lnSpc>
              <a:buFont typeface="Wingdings" pitchFamily="2" charset="2"/>
              <a:buNone/>
              <a:defRPr/>
            </a:pPr>
            <a:endParaRPr lang="es-MX" sz="1200" b="1" dirty="0" smtClean="0"/>
          </a:p>
          <a:p>
            <a:pPr algn="just">
              <a:lnSpc>
                <a:spcPct val="80000"/>
              </a:lnSpc>
              <a:buFont typeface="Wingdings" pitchFamily="2" charset="2"/>
              <a:buNone/>
              <a:defRPr/>
            </a:pPr>
            <a:r>
              <a:rPr lang="es-MX" sz="1200" b="1" dirty="0" smtClean="0"/>
              <a:t>OBJETIVO</a:t>
            </a:r>
          </a:p>
          <a:p>
            <a:pPr algn="just">
              <a:lnSpc>
                <a:spcPct val="80000"/>
              </a:lnSpc>
              <a:buFont typeface="Wingdings" pitchFamily="2" charset="2"/>
              <a:buNone/>
              <a:defRPr/>
            </a:pPr>
            <a:endParaRPr lang="es-MX" sz="1200" dirty="0" smtClean="0"/>
          </a:p>
          <a:p>
            <a:pPr marL="0" indent="0" algn="just">
              <a:lnSpc>
                <a:spcPct val="80000"/>
              </a:lnSpc>
              <a:buFont typeface="Wingdings" pitchFamily="2" charset="2"/>
              <a:buNone/>
              <a:defRPr/>
            </a:pPr>
            <a:r>
              <a:rPr lang="es-MX" sz="1200" dirty="0" smtClean="0"/>
              <a:t>Esta NOM establece las características y especificaciones que deben cumplir todos los integrantes de la cadena productiva, industrial y comercial del Tequila, conforme al proceso que más adelante se señala.</a:t>
            </a:r>
          </a:p>
          <a:p>
            <a:pPr algn="just">
              <a:lnSpc>
                <a:spcPct val="80000"/>
              </a:lnSpc>
              <a:buFont typeface="Wingdings" pitchFamily="2" charset="2"/>
              <a:buNone/>
              <a:defRPr/>
            </a:pPr>
            <a:endParaRPr lang="es-MX" sz="1200" b="1" dirty="0" smtClean="0"/>
          </a:p>
          <a:p>
            <a:pPr algn="just">
              <a:lnSpc>
                <a:spcPct val="80000"/>
              </a:lnSpc>
              <a:buClrTx/>
              <a:buFont typeface="Wingdings" pitchFamily="2" charset="2"/>
              <a:buNone/>
              <a:defRPr/>
            </a:pPr>
            <a:r>
              <a:rPr lang="es-MX" sz="1200" b="1" dirty="0" smtClean="0"/>
              <a:t>CAMPO DE APLICACIÓN</a:t>
            </a:r>
          </a:p>
          <a:p>
            <a:pPr algn="just">
              <a:lnSpc>
                <a:spcPct val="80000"/>
              </a:lnSpc>
              <a:buClrTx/>
              <a:buFont typeface="Wingdings" pitchFamily="2" charset="2"/>
              <a:buNone/>
              <a:defRPr/>
            </a:pPr>
            <a:endParaRPr lang="es-MX" sz="1200" dirty="0" smtClean="0"/>
          </a:p>
          <a:p>
            <a:pPr marL="0" indent="0" algn="just">
              <a:lnSpc>
                <a:spcPct val="80000"/>
              </a:lnSpc>
              <a:buClrTx/>
              <a:buFont typeface="Wingdings" pitchFamily="2" charset="2"/>
              <a:buChar char="Ø"/>
              <a:defRPr/>
            </a:pPr>
            <a:r>
              <a:rPr lang="es-MX" sz="1200" dirty="0" smtClean="0"/>
              <a:t>Esta NOM se aplica a todos los procesos y actividades relacionados con el abasto de agave, la producción, envase, comercialización, información y prácticas comerciales vinculadas a la bebida alcohólica destilada denominada Tequila, conforme a las especificaciones de la presente NOM. Dicha bebida se encuentra sujeta al proceso que más adelante se detalla, con Agave de la especie tequilera weber variedad azul, cultivado en las entidades federativas y municipios señalados en la Declaración.</a:t>
            </a:r>
          </a:p>
          <a:p>
            <a:pPr algn="just">
              <a:lnSpc>
                <a:spcPct val="80000"/>
              </a:lnSpc>
              <a:buClrTx/>
              <a:buFont typeface="Wingdings" pitchFamily="2" charset="2"/>
              <a:buChar char="Ø"/>
              <a:defRPr/>
            </a:pPr>
            <a:endParaRPr lang="es-MX" sz="1200" dirty="0" smtClean="0"/>
          </a:p>
          <a:p>
            <a:pPr marL="0" indent="0" algn="just">
              <a:lnSpc>
                <a:spcPct val="80000"/>
              </a:lnSpc>
              <a:buClrTx/>
              <a:buFont typeface="Wingdings" pitchFamily="2" charset="2"/>
              <a:buChar char="Ø"/>
              <a:defRPr/>
            </a:pPr>
            <a:r>
              <a:rPr lang="es-MX" sz="1200" dirty="0" smtClean="0"/>
              <a:t>La presente NOM establece las especificaciones técnicas y requisitos jurídicos a cumplir para proteger a la Denominación de Origen “Tequila” de conformidad con la Declaración General de Protección a la Denominación de Origen “Tequila” vigente, la Ley, la Ley de la Propiedad Industrial, la Ley Federal de Protección al Consumidor y demás disposiciones legales relacionadas.</a:t>
            </a:r>
          </a:p>
        </p:txBody>
      </p:sp>
      <p:sp>
        <p:nvSpPr>
          <p:cNvPr id="93186" name="4 Título"/>
          <p:cNvSpPr>
            <a:spLocks noGrp="1"/>
          </p:cNvSpPr>
          <p:nvPr>
            <p:ph type="title"/>
          </p:nvPr>
        </p:nvSpPr>
        <p:spPr>
          <a:xfrm>
            <a:off x="539750" y="0"/>
            <a:ext cx="8424863" cy="868363"/>
          </a:xfrm>
        </p:spPr>
        <p:txBody>
          <a:bodyPr/>
          <a:lstStyle/>
          <a:p>
            <a:r>
              <a:rPr lang="es-ES" smtClean="0"/>
              <a:t>NOM-006-SCFI-2005</a:t>
            </a:r>
          </a:p>
        </p:txBody>
      </p:sp>
      <p:pic>
        <p:nvPicPr>
          <p:cNvPr id="93187" name="Picture 4"/>
          <p:cNvPicPr>
            <a:picLocks noChangeAspect="1" noChangeArrowheads="1"/>
          </p:cNvPicPr>
          <p:nvPr/>
        </p:nvPicPr>
        <p:blipFill>
          <a:blip r:embed="rId2"/>
          <a:srcRect/>
          <a:stretch>
            <a:fillRect/>
          </a:stretch>
        </p:blipFill>
        <p:spPr bwMode="auto">
          <a:xfrm>
            <a:off x="179388" y="188913"/>
            <a:ext cx="1835150" cy="647700"/>
          </a:xfrm>
          <a:prstGeom prst="rect">
            <a:avLst/>
          </a:prstGeom>
          <a:noFill/>
          <a:ln w="9525">
            <a:noFill/>
            <a:miter lim="800000"/>
            <a:headEnd/>
            <a:tailEnd/>
          </a:ln>
        </p:spPr>
      </p:pic>
      <p:pic>
        <p:nvPicPr>
          <p:cNvPr id="93188" name="Picture 8"/>
          <p:cNvPicPr>
            <a:picLocks noChangeAspect="1" noChangeArrowheads="1"/>
          </p:cNvPicPr>
          <p:nvPr/>
        </p:nvPicPr>
        <p:blipFill>
          <a:blip r:embed="rId3"/>
          <a:srcRect/>
          <a:stretch>
            <a:fillRect/>
          </a:stretch>
        </p:blipFill>
        <p:spPr bwMode="auto">
          <a:xfrm>
            <a:off x="7524750" y="188913"/>
            <a:ext cx="1295400" cy="547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395288" y="692150"/>
            <a:ext cx="8229600" cy="5029200"/>
          </a:xfrm>
        </p:spPr>
        <p:txBody>
          <a:bodyPr/>
          <a:lstStyle/>
          <a:p>
            <a:pPr>
              <a:lnSpc>
                <a:spcPct val="90000"/>
              </a:lnSpc>
              <a:buFont typeface="Wingdings" pitchFamily="2" charset="2"/>
              <a:buNone/>
              <a:defRPr/>
            </a:pPr>
            <a:r>
              <a:rPr lang="es-MX" sz="1200" b="1" dirty="0" smtClean="0"/>
              <a:t>CONTROL DE CALIDAD</a:t>
            </a:r>
          </a:p>
          <a:p>
            <a:pPr>
              <a:lnSpc>
                <a:spcPct val="90000"/>
              </a:lnSpc>
              <a:buFont typeface="Wingdings" pitchFamily="2" charset="2"/>
              <a:buNone/>
              <a:defRPr/>
            </a:pPr>
            <a:endParaRPr lang="es-MX" sz="1200" dirty="0" smtClean="0"/>
          </a:p>
          <a:p>
            <a:pPr marL="0" indent="0" algn="just">
              <a:lnSpc>
                <a:spcPct val="90000"/>
              </a:lnSpc>
              <a:buFont typeface="Wingdings" pitchFamily="2" charset="2"/>
              <a:buNone/>
              <a:defRPr/>
            </a:pPr>
            <a:r>
              <a:rPr lang="es-MX" sz="1200" dirty="0" smtClean="0"/>
              <a:t>De conformidad con la Ley, el Productor Autorizado y el envasador de Tequila aprobado, deben mantener sistemas de control de calidad compatibles con las normas aplicables y las buenas prácticas de fabricación de acuerdo a la NOM -120-SSA1 (véase capitulo 3, Referencias). Asimismo, deben verificar sistemáticamente el cumplimiento de las especificaciones contenidas en esta NOM, utilizando equipo suficiente y adecuado de laboratorio, así como los métodos de prueba apropiados, llevando un control estadístico de la producción y envasado que objetivamente demuestre el cumplimiento de dichas especificaciones.</a:t>
            </a:r>
          </a:p>
          <a:p>
            <a:pPr>
              <a:lnSpc>
                <a:spcPct val="90000"/>
              </a:lnSpc>
              <a:buFont typeface="Wingdings" pitchFamily="2" charset="2"/>
              <a:buNone/>
              <a:defRPr/>
            </a:pPr>
            <a:endParaRPr lang="es-MX" sz="1200" dirty="0" smtClean="0"/>
          </a:p>
          <a:p>
            <a:pPr algn="ctr">
              <a:lnSpc>
                <a:spcPct val="90000"/>
              </a:lnSpc>
              <a:buClrTx/>
              <a:defRPr/>
            </a:pPr>
            <a:r>
              <a:rPr lang="es-MX" sz="1400" dirty="0" smtClean="0"/>
              <a:t>Tequila blanco</a:t>
            </a:r>
          </a:p>
          <a:p>
            <a:pPr algn="ctr">
              <a:lnSpc>
                <a:spcPct val="90000"/>
              </a:lnSpc>
              <a:buClrTx/>
              <a:defRPr/>
            </a:pPr>
            <a:r>
              <a:rPr lang="es-MX" sz="1400" dirty="0" smtClean="0"/>
              <a:t>Tequila joven u oro</a:t>
            </a:r>
          </a:p>
          <a:p>
            <a:pPr algn="ctr">
              <a:lnSpc>
                <a:spcPct val="90000"/>
              </a:lnSpc>
              <a:buClrTx/>
              <a:defRPr/>
            </a:pPr>
            <a:r>
              <a:rPr lang="es-MX" sz="1400" dirty="0" smtClean="0"/>
              <a:t>Tequila reposado</a:t>
            </a:r>
          </a:p>
          <a:p>
            <a:pPr algn="ctr">
              <a:lnSpc>
                <a:spcPct val="90000"/>
              </a:lnSpc>
              <a:buClrTx/>
              <a:defRPr/>
            </a:pPr>
            <a:r>
              <a:rPr lang="es-MX" sz="1400" dirty="0" smtClean="0"/>
              <a:t>Tequila añejo</a:t>
            </a:r>
          </a:p>
          <a:p>
            <a:pPr algn="ctr">
              <a:lnSpc>
                <a:spcPct val="90000"/>
              </a:lnSpc>
              <a:buClrTx/>
              <a:defRPr/>
            </a:pPr>
            <a:r>
              <a:rPr lang="es-MX" sz="1400" dirty="0" smtClean="0"/>
              <a:t>Tequila extra añejo</a:t>
            </a:r>
            <a:r>
              <a:rPr lang="es-ES" sz="1400" dirty="0" smtClean="0"/>
              <a:t> </a:t>
            </a:r>
          </a:p>
        </p:txBody>
      </p:sp>
      <p:pic>
        <p:nvPicPr>
          <p:cNvPr id="94210" name="Picture 6" descr="ANd9GcT1ttS65v7CxmI4COWtrICXxpwOVj4W-ckO-Rp3MjNEBVDz80eCm4pEebmF5Q">
            <a:hlinkClick r:id="rId2"/>
          </p:cNvPr>
          <p:cNvPicPr>
            <a:picLocks noChangeAspect="1" noChangeArrowheads="1"/>
          </p:cNvPicPr>
          <p:nvPr/>
        </p:nvPicPr>
        <p:blipFill>
          <a:blip r:embed="rId3"/>
          <a:srcRect/>
          <a:stretch>
            <a:fillRect/>
          </a:stretch>
        </p:blipFill>
        <p:spPr bwMode="auto">
          <a:xfrm>
            <a:off x="6588125" y="3500438"/>
            <a:ext cx="2305050" cy="1698625"/>
          </a:xfrm>
          <a:prstGeom prst="rect">
            <a:avLst/>
          </a:prstGeom>
          <a:noFill/>
          <a:ln w="9525">
            <a:noFill/>
            <a:miter lim="800000"/>
            <a:headEnd/>
            <a:tailEnd/>
          </a:ln>
        </p:spPr>
      </p:pic>
      <p:pic>
        <p:nvPicPr>
          <p:cNvPr id="94211" name="Picture 10" descr="ACF445A"/>
          <p:cNvPicPr>
            <a:picLocks noChangeAspect="1" noChangeArrowheads="1"/>
          </p:cNvPicPr>
          <p:nvPr/>
        </p:nvPicPr>
        <p:blipFill>
          <a:blip r:embed="rId4"/>
          <a:srcRect/>
          <a:stretch>
            <a:fillRect/>
          </a:stretch>
        </p:blipFill>
        <p:spPr bwMode="auto">
          <a:xfrm>
            <a:off x="250825" y="3357563"/>
            <a:ext cx="2520950" cy="1882775"/>
          </a:xfrm>
          <a:prstGeom prst="rect">
            <a:avLst/>
          </a:prstGeom>
          <a:noFill/>
          <a:ln w="9525">
            <a:noFill/>
            <a:miter lim="800000"/>
            <a:headEnd/>
            <a:tailEnd/>
          </a:ln>
        </p:spPr>
      </p:pic>
      <p:pic>
        <p:nvPicPr>
          <p:cNvPr id="94212" name="Picture 9"/>
          <p:cNvPicPr>
            <a:picLocks noChangeAspect="1" noChangeArrowheads="1"/>
          </p:cNvPicPr>
          <p:nvPr/>
        </p:nvPicPr>
        <p:blipFill>
          <a:blip r:embed="rId5"/>
          <a:srcRect/>
          <a:stretch>
            <a:fillRect/>
          </a:stretch>
        </p:blipFill>
        <p:spPr bwMode="auto">
          <a:xfrm>
            <a:off x="3132138" y="4221163"/>
            <a:ext cx="3024187" cy="1944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620713"/>
            <a:ext cx="8229600" cy="561975"/>
          </a:xfrm>
        </p:spPr>
        <p:txBody>
          <a:bodyPr rtlCol="0">
            <a:normAutofit fontScale="90000"/>
          </a:bodyPr>
          <a:lstStyle/>
          <a:p>
            <a:pPr fontAlgn="auto">
              <a:spcAft>
                <a:spcPts val="0"/>
              </a:spcAft>
              <a:defRPr/>
            </a:pPr>
            <a:r>
              <a:rPr lang="es-MX" sz="3600" dirty="0" smtClean="0">
                <a:latin typeface="Century Gothic" pitchFamily="34" charset="0"/>
              </a:rPr>
              <a:t>BIBLIOGRAFÍA</a:t>
            </a:r>
            <a:r>
              <a:rPr lang="es-ES" dirty="0" smtClean="0">
                <a:latin typeface="Century Gothic" pitchFamily="34" charset="0"/>
              </a:rPr>
              <a:t/>
            </a:r>
            <a:br>
              <a:rPr lang="es-ES" dirty="0" smtClean="0">
                <a:latin typeface="Century Gothic" pitchFamily="34" charset="0"/>
              </a:rPr>
            </a:br>
            <a:endParaRPr lang="es-ES" dirty="0" smtClean="0">
              <a:latin typeface="Century Gothic" pitchFamily="34" charset="0"/>
            </a:endParaRPr>
          </a:p>
        </p:txBody>
      </p:sp>
      <p:sp>
        <p:nvSpPr>
          <p:cNvPr id="3" name="2 Marcador de contenido"/>
          <p:cNvSpPr>
            <a:spLocks noGrp="1"/>
          </p:cNvSpPr>
          <p:nvPr>
            <p:ph idx="1"/>
          </p:nvPr>
        </p:nvSpPr>
        <p:spPr>
          <a:xfrm>
            <a:off x="457200" y="1052513"/>
            <a:ext cx="8229600" cy="4681537"/>
          </a:xfrm>
        </p:spPr>
        <p:txBody>
          <a:bodyPr>
            <a:normAutofit/>
          </a:bodyPr>
          <a:lstStyle/>
          <a:p>
            <a:pPr>
              <a:lnSpc>
                <a:spcPct val="80000"/>
              </a:lnSpc>
              <a:buFont typeface="Wingdings" pitchFamily="2" charset="2"/>
              <a:buChar char="Ø"/>
            </a:pPr>
            <a:r>
              <a:rPr lang="es-MX" sz="1100" smtClean="0">
                <a:latin typeface="Century Gothic" pitchFamily="34" charset="0"/>
              </a:rPr>
              <a:t>Esponda, A., </a:t>
            </a:r>
            <a:r>
              <a:rPr lang="es-MX" sz="1100" i="1" u="sng" smtClean="0">
                <a:latin typeface="Century Gothic" pitchFamily="34" charset="0"/>
              </a:rPr>
              <a:t>Hacia una calidad mas robusta con ISO 9000:2000</a:t>
            </a:r>
            <a:r>
              <a:rPr lang="es-MX" sz="1100" smtClean="0">
                <a:latin typeface="Century Gothic" pitchFamily="34" charset="0"/>
              </a:rPr>
              <a:t>. Editorial: PANORAMA, (2001 ) </a:t>
            </a:r>
          </a:p>
          <a:p>
            <a:pPr>
              <a:lnSpc>
                <a:spcPct val="80000"/>
              </a:lnSpc>
              <a:buFont typeface="Wingdings" pitchFamily="2" charset="2"/>
              <a:buChar char="Ø"/>
            </a:pPr>
            <a:r>
              <a:rPr lang="es-MX" sz="1100" smtClean="0">
                <a:latin typeface="Century Gothic" pitchFamily="34" charset="0"/>
              </a:rPr>
              <a:t>Gryna, Frank M., Chua, Richard C. H. y DeFeo, Jo (, </a:t>
            </a:r>
            <a:r>
              <a:rPr lang="es-MX" sz="1100" i="1" u="sng" smtClean="0">
                <a:latin typeface="Century Gothic" pitchFamily="34" charset="0"/>
              </a:rPr>
              <a:t>Método Juran: análisis y planeación de la calidad</a:t>
            </a:r>
            <a:r>
              <a:rPr lang="es-MX" sz="1100" smtClean="0">
                <a:latin typeface="Century Gothic" pitchFamily="34" charset="0"/>
              </a:rPr>
              <a:t>. Edición 5. Editorial: McGrawHill,</a:t>
            </a:r>
          </a:p>
          <a:p>
            <a:pPr>
              <a:lnSpc>
                <a:spcPct val="80000"/>
              </a:lnSpc>
              <a:buFont typeface="Wingdings" pitchFamily="2" charset="2"/>
              <a:buChar char="Ø"/>
            </a:pPr>
            <a:r>
              <a:rPr lang="es-MX" sz="1100" smtClean="0">
                <a:latin typeface="Century Gothic" pitchFamily="34" charset="0"/>
              </a:rPr>
              <a:t> ISO, </a:t>
            </a:r>
            <a:r>
              <a:rPr lang="es-MX" sz="1100" i="1" u="sng" smtClean="0">
                <a:latin typeface="Century Gothic" pitchFamily="34" charset="0"/>
              </a:rPr>
              <a:t>Sistemas de gestión de calidad – Requisitos. ISO 9001. </a:t>
            </a:r>
            <a:r>
              <a:rPr lang="es-MX" sz="1100" smtClean="0">
                <a:latin typeface="Century Gothic" pitchFamily="34" charset="0"/>
              </a:rPr>
              <a:t>. Ginebra, 2008 </a:t>
            </a:r>
          </a:p>
          <a:p>
            <a:pPr>
              <a:lnSpc>
                <a:spcPct val="80000"/>
              </a:lnSpc>
              <a:buFont typeface="Wingdings" pitchFamily="2" charset="2"/>
              <a:buChar char="Ø"/>
            </a:pPr>
            <a:r>
              <a:rPr lang="es-MX" sz="1100" smtClean="0">
                <a:latin typeface="Century Gothic" pitchFamily="34" charset="0"/>
              </a:rPr>
              <a:t>ISO, </a:t>
            </a:r>
            <a:r>
              <a:rPr lang="es-MX" sz="1100" i="1" u="sng" smtClean="0">
                <a:latin typeface="Century Gothic" pitchFamily="34" charset="0"/>
              </a:rPr>
              <a:t>Guía para la implantación de sistemas de indicadores: UNE 66175:2</a:t>
            </a:r>
            <a:r>
              <a:rPr lang="es-MX" sz="1100" smtClean="0">
                <a:latin typeface="Century Gothic" pitchFamily="34" charset="0"/>
              </a:rPr>
              <a:t>. GINEBRA 2003</a:t>
            </a:r>
          </a:p>
          <a:p>
            <a:pPr>
              <a:lnSpc>
                <a:spcPct val="80000"/>
              </a:lnSpc>
              <a:buFont typeface="Wingdings" pitchFamily="2" charset="2"/>
              <a:buChar char="Ø"/>
            </a:pPr>
            <a:r>
              <a:rPr lang="es-ES" sz="1100" smtClean="0">
                <a:latin typeface="Century Gothic" pitchFamily="34" charset="0"/>
              </a:rPr>
              <a:t>http://calidad.uan.edu.mx/WEB2/Man_Calidad/MC-CTC-01.pdf</a:t>
            </a:r>
          </a:p>
          <a:p>
            <a:pPr>
              <a:lnSpc>
                <a:spcPct val="80000"/>
              </a:lnSpc>
              <a:buFont typeface="Wingdings" pitchFamily="2" charset="2"/>
              <a:buNone/>
            </a:pPr>
            <a:r>
              <a:rPr lang="es-ES" sz="1100" smtClean="0">
                <a:latin typeface="Century Gothic" pitchFamily="34" charset="0"/>
                <a:cs typeface="Arial" charset="0"/>
              </a:rPr>
              <a:t>http://www.tqm.es/TQM/ModEur/ModeloEuropeo.htm</a:t>
            </a:r>
          </a:p>
          <a:p>
            <a:pPr>
              <a:lnSpc>
                <a:spcPct val="80000"/>
              </a:lnSpc>
              <a:buFont typeface="Wingdings" pitchFamily="2" charset="2"/>
              <a:buNone/>
            </a:pPr>
            <a:endParaRPr lang="es-ES" sz="1100" smtClean="0">
              <a:latin typeface="Century Gothic" pitchFamily="34" charset="0"/>
              <a:cs typeface="Arial" charset="0"/>
            </a:endParaRPr>
          </a:p>
          <a:p>
            <a:pPr>
              <a:lnSpc>
                <a:spcPct val="80000"/>
              </a:lnSpc>
              <a:buFont typeface="Wingdings" pitchFamily="2" charset="2"/>
              <a:buNone/>
            </a:pPr>
            <a:r>
              <a:rPr lang="es-ES" sz="1100" smtClean="0">
                <a:latin typeface="Century Gothic" pitchFamily="34" charset="0"/>
                <a:cs typeface="Arial" charset="0"/>
              </a:rPr>
              <a:t>http://normas-iso-9000.blogspot.com/2007/12/modelo-malcom-baldrige-de-calidad.html</a:t>
            </a:r>
          </a:p>
          <a:p>
            <a:pPr>
              <a:lnSpc>
                <a:spcPct val="80000"/>
              </a:lnSpc>
              <a:buFont typeface="Wingdings" pitchFamily="2" charset="2"/>
              <a:buNone/>
            </a:pPr>
            <a:endParaRPr lang="es-ES" sz="1100" smtClean="0">
              <a:latin typeface="Century Gothic" pitchFamily="34" charset="0"/>
              <a:cs typeface="Arial" charset="0"/>
            </a:endParaRPr>
          </a:p>
          <a:p>
            <a:pPr>
              <a:lnSpc>
                <a:spcPct val="80000"/>
              </a:lnSpc>
              <a:buFont typeface="Wingdings" pitchFamily="2" charset="2"/>
              <a:buNone/>
            </a:pPr>
            <a:r>
              <a:rPr lang="es-ES" sz="1100" smtClean="0">
                <a:latin typeface="Century Gothic" pitchFamily="34" charset="0"/>
                <a:cs typeface="Arial" charset="0"/>
              </a:rPr>
              <a:t>http://www.focuswine.cl/index.php?option=com_content&amp;view=article&amp;id=410:premios-internacionales-de-calidad&amp;catid=117&amp;Itemid=138</a:t>
            </a:r>
          </a:p>
          <a:p>
            <a:pPr algn="just">
              <a:lnSpc>
                <a:spcPct val="130000"/>
              </a:lnSpc>
              <a:spcBef>
                <a:spcPct val="0"/>
              </a:spcBef>
              <a:buClrTx/>
            </a:pPr>
            <a:r>
              <a:rPr lang="es-MX" sz="1100" u="sng" smtClean="0">
                <a:latin typeface="Century Gothic" pitchFamily="34" charset="0"/>
                <a:cs typeface="Times New Roman" pitchFamily="18" charset="0"/>
              </a:rPr>
              <a:t>http://www.isatel.com.mx/</a:t>
            </a:r>
            <a:endParaRPr lang="es-MX" sz="1100" u="sng" smtClean="0">
              <a:latin typeface="Century Gothic" pitchFamily="34" charset="0"/>
              <a:ea typeface="Times New Roman" pitchFamily="18" charset="0"/>
              <a:cs typeface="Arial" charset="0"/>
            </a:endParaRPr>
          </a:p>
          <a:p>
            <a:pPr algn="just" eaLnBrk="0" hangingPunct="0">
              <a:lnSpc>
                <a:spcPct val="130000"/>
              </a:lnSpc>
              <a:spcBef>
                <a:spcPct val="0"/>
              </a:spcBef>
              <a:buClrTx/>
            </a:pPr>
            <a:r>
              <a:rPr lang="es-ES" sz="1100" u="sng" smtClean="0">
                <a:latin typeface="Century Gothic" pitchFamily="34" charset="0"/>
                <a:ea typeface="Times New Roman" pitchFamily="18" charset="0"/>
                <a:cs typeface="Arial" charset="0"/>
              </a:rPr>
              <a:t>http://www.pemex.com/index.cfm?action=content&amp;sectionid=5&amp;catid=254</a:t>
            </a:r>
            <a:endParaRPr lang="es-MX" sz="1100" u="sng" smtClean="0">
              <a:latin typeface="Century Gothic" pitchFamily="34" charset="0"/>
              <a:ea typeface="Times New Roman" pitchFamily="18" charset="0"/>
              <a:cs typeface="Arial" charset="0"/>
            </a:endParaRPr>
          </a:p>
          <a:p>
            <a:pPr algn="just" eaLnBrk="0" hangingPunct="0">
              <a:lnSpc>
                <a:spcPct val="130000"/>
              </a:lnSpc>
              <a:spcBef>
                <a:spcPct val="0"/>
              </a:spcBef>
              <a:buClrTx/>
            </a:pPr>
            <a:r>
              <a:rPr lang="es-ES" sz="1100" u="sng" smtClean="0">
                <a:latin typeface="Century Gothic" pitchFamily="34" charset="0"/>
                <a:ea typeface="Times New Roman" pitchFamily="18" charset="0"/>
                <a:cs typeface="Arial" charset="0"/>
              </a:rPr>
              <a:t>http://www.osman.es/ficha/13427</a:t>
            </a:r>
            <a:endParaRPr lang="es-MX" sz="1100" u="sng" smtClean="0">
              <a:latin typeface="Century Gothic" pitchFamily="34" charset="0"/>
              <a:ea typeface="Times New Roman" pitchFamily="18" charset="0"/>
              <a:cs typeface="Arial" charset="0"/>
            </a:endParaRPr>
          </a:p>
          <a:p>
            <a:pPr algn="just" eaLnBrk="0" hangingPunct="0">
              <a:lnSpc>
                <a:spcPct val="130000"/>
              </a:lnSpc>
              <a:spcBef>
                <a:spcPct val="0"/>
              </a:spcBef>
              <a:buClrTx/>
            </a:pPr>
            <a:r>
              <a:rPr lang="es-MX" sz="1100" u="sng" smtClean="0">
                <a:latin typeface="Century Gothic" pitchFamily="34" charset="0"/>
                <a:cs typeface="Times New Roman" pitchFamily="18" charset="0"/>
              </a:rPr>
              <a:t>http://www.mitecnologico.com/Main/NormasMexicanasNmx</a:t>
            </a:r>
          </a:p>
          <a:p>
            <a:pPr algn="just" eaLnBrk="0" hangingPunct="0">
              <a:lnSpc>
                <a:spcPct val="130000"/>
              </a:lnSpc>
              <a:spcBef>
                <a:spcPct val="0"/>
              </a:spcBef>
              <a:buClrTx/>
            </a:pPr>
            <a:r>
              <a:rPr lang="es-MX" sz="1100" u="sng" smtClean="0">
                <a:latin typeface="Century Gothic" pitchFamily="34" charset="0"/>
                <a:cs typeface="Times New Roman" pitchFamily="18" charset="0"/>
              </a:rPr>
              <a:t>http://www.aladi.org/nsfaladi/guiasimportacion.nsf/e0fafadcfa076c91032574ef006e83c6/f754e68550b22126032574b20062cd7e?OpenDocument.</a:t>
            </a:r>
          </a:p>
          <a:p>
            <a:pPr algn="just" eaLnBrk="0" hangingPunct="0">
              <a:lnSpc>
                <a:spcPct val="130000"/>
              </a:lnSpc>
              <a:spcBef>
                <a:spcPct val="0"/>
              </a:spcBef>
              <a:buClrTx/>
            </a:pPr>
            <a:r>
              <a:rPr lang="es-ES" sz="1100" u="sng" smtClean="0">
                <a:latin typeface="Century Gothic" pitchFamily="34" charset="0"/>
                <a:cs typeface="Times New Roman" pitchFamily="18" charset="0"/>
              </a:rPr>
              <a:t>http://revistadelconsumidor.gob.mx/?p=7077</a:t>
            </a:r>
            <a:endParaRPr lang="es-MX" sz="1100" u="sng" smtClean="0">
              <a:latin typeface="Century Gothic" pitchFamily="34" charset="0"/>
              <a:cs typeface="Times New Roman" pitchFamily="18" charset="0"/>
            </a:endParaRPr>
          </a:p>
          <a:p>
            <a:pPr algn="just" eaLnBrk="0" hangingPunct="0">
              <a:lnSpc>
                <a:spcPct val="130000"/>
              </a:lnSpc>
              <a:spcBef>
                <a:spcPct val="0"/>
              </a:spcBef>
              <a:buClrTx/>
            </a:pPr>
            <a:r>
              <a:rPr lang="es-ES" sz="1100" u="sng" smtClean="0">
                <a:latin typeface="Century Gothic" pitchFamily="34" charset="0"/>
                <a:cs typeface="Times New Roman" pitchFamily="18" charset="0"/>
              </a:rPr>
              <a:t>http://intronorma.com/2011/02/identificacion-de-una-nom.html</a:t>
            </a:r>
            <a:endParaRPr lang="es-MX" sz="1100" u="sng" smtClean="0">
              <a:latin typeface="Century Gothic" pitchFamily="34" charset="0"/>
              <a:cs typeface="Times New Roman" pitchFamily="18" charset="0"/>
            </a:endParaRPr>
          </a:p>
          <a:p>
            <a:pPr algn="just" eaLnBrk="0" hangingPunct="0">
              <a:lnSpc>
                <a:spcPct val="130000"/>
              </a:lnSpc>
              <a:spcBef>
                <a:spcPct val="0"/>
              </a:spcBef>
              <a:buClrTx/>
            </a:pPr>
            <a:r>
              <a:rPr lang="es-MX" sz="1100" u="sng" smtClean="0">
                <a:latin typeface="Century Gothic" pitchFamily="34" charset="0"/>
                <a:cs typeface="Times New Roman" pitchFamily="18" charset="0"/>
              </a:rPr>
              <a:t>http://www.ordenjuridico.gob.mx/Federal/PE/APF/APC/SE/Normas/Oficiales/NOM-006-SCFI-2005.pdf</a:t>
            </a:r>
          </a:p>
          <a:p>
            <a:pPr algn="just" eaLnBrk="0" hangingPunct="0">
              <a:lnSpc>
                <a:spcPct val="130000"/>
              </a:lnSpc>
              <a:spcBef>
                <a:spcPct val="0"/>
              </a:spcBef>
              <a:buClrTx/>
            </a:pPr>
            <a:r>
              <a:rPr lang="es-MX" sz="1100" u="sng" smtClean="0">
                <a:latin typeface="Century Gothic" pitchFamily="34" charset="0"/>
                <a:cs typeface="Times New Roman" pitchFamily="18" charset="0"/>
              </a:rPr>
              <a:t>http://www.salud.gob.mx/unidades/cdi/nom/127ssa14.</a:t>
            </a:r>
            <a:r>
              <a:rPr lang="es-MX" sz="1000" u="sng" smtClean="0">
                <a:latin typeface="Century Gothic" pitchFamily="34" charset="0"/>
                <a:cs typeface="Times New Roman" pitchFamily="18" charset="0"/>
              </a:rPr>
              <a:t>html</a:t>
            </a:r>
            <a:endParaRPr lang="es-MX" sz="1500" u="sng" smtClean="0">
              <a:latin typeface="Century Gothic" pitchFamily="34" charset="0"/>
              <a:cs typeface="Arial" charset="0"/>
            </a:endParaRPr>
          </a:p>
          <a:p>
            <a:pPr>
              <a:lnSpc>
                <a:spcPct val="80000"/>
              </a:lnSpc>
              <a:buFont typeface="Wingdings" pitchFamily="2" charset="2"/>
              <a:buNone/>
            </a:pPr>
            <a:endParaRPr lang="es-ES" sz="1100" smtClean="0">
              <a:latin typeface="Century Gothic" pitchFamily="34" charset="0"/>
              <a:cs typeface="Arial" charset="0"/>
            </a:endParaRPr>
          </a:p>
          <a:p>
            <a:pPr>
              <a:lnSpc>
                <a:spcPct val="80000"/>
              </a:lnSpc>
              <a:buFont typeface="Wingdings" pitchFamily="2" charset="2"/>
              <a:buChar char="Ø"/>
            </a:pPr>
            <a:endParaRPr lang="es-ES" sz="1100" smtClean="0">
              <a:latin typeface="Century Gothic" pitchFamily="34" charset="0"/>
            </a:endParaRPr>
          </a:p>
          <a:p>
            <a:pPr>
              <a:lnSpc>
                <a:spcPct val="80000"/>
              </a:lnSpc>
              <a:buFont typeface="Wingdings" pitchFamily="2" charset="2"/>
              <a:buChar char="Ø"/>
            </a:pPr>
            <a:endParaRPr lang="es-ES" sz="1100" smtClean="0">
              <a:latin typeface="Century Gothic"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6258" name="1 Título"/>
          <p:cNvSpPr>
            <a:spLocks noGrp="1"/>
          </p:cNvSpPr>
          <p:nvPr>
            <p:ph type="title"/>
          </p:nvPr>
        </p:nvSpPr>
        <p:spPr>
          <a:xfrm>
            <a:off x="0" y="0"/>
            <a:ext cx="9144000" cy="620713"/>
          </a:xfrm>
        </p:spPr>
        <p:txBody>
          <a:bodyPr/>
          <a:lstStyle/>
          <a:p>
            <a:r>
              <a:rPr lang="es-ES" sz="3200" smtClean="0">
                <a:solidFill>
                  <a:schemeClr val="bg1"/>
                </a:solidFill>
              </a:rPr>
              <a:t>GRACIAS POR SU ATENCION!!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p:cNvPicPr>
            <a:picLocks noChangeAspect="1" noChangeArrowheads="1"/>
          </p:cNvPicPr>
          <p:nvPr/>
        </p:nvPicPr>
        <p:blipFill>
          <a:blip r:embed="rId2"/>
          <a:srcRect/>
          <a:stretch>
            <a:fillRect/>
          </a:stretch>
        </p:blipFill>
        <p:spPr bwMode="auto">
          <a:xfrm>
            <a:off x="684213" y="981075"/>
            <a:ext cx="7883525" cy="46132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55650" y="333375"/>
            <a:ext cx="6911975" cy="6738938"/>
          </a:xfrm>
          <a:prstGeom prst="rect">
            <a:avLst/>
          </a:prstGeom>
          <a:noFill/>
        </p:spPr>
        <p:txBody>
          <a:bodyPr>
            <a:spAutoFit/>
          </a:bodyPr>
          <a:lstStyle/>
          <a:p>
            <a:pPr algn="just">
              <a:defRPr/>
            </a:pPr>
            <a:endParaRPr lang="es-MX" b="1" u="sng" dirty="0">
              <a:latin typeface="Century Gothic" pitchFamily="34" charset="0"/>
              <a:cs typeface="+mn-cs"/>
            </a:endParaRPr>
          </a:p>
          <a:p>
            <a:pPr algn="just">
              <a:defRPr/>
            </a:pPr>
            <a:r>
              <a:rPr lang="es-MX" b="1" u="sng" dirty="0">
                <a:latin typeface="Century Gothic" pitchFamily="34" charset="0"/>
                <a:cs typeface="+mn-cs"/>
              </a:rPr>
              <a:t>5.4.3 DISEÑO Y DESARROLLO</a:t>
            </a:r>
          </a:p>
          <a:p>
            <a:pPr algn="just">
              <a:defRPr/>
            </a:pPr>
            <a:endParaRPr lang="es-MX" b="1" u="sng" dirty="0">
              <a:latin typeface="Century Gothic" pitchFamily="34" charset="0"/>
              <a:cs typeface="+mn-cs"/>
            </a:endParaRPr>
          </a:p>
          <a:p>
            <a:pPr algn="just">
              <a:defRPr/>
            </a:pPr>
            <a:endParaRPr lang="es-MX" b="1" u="sng" dirty="0">
              <a:latin typeface="Century Gothic" pitchFamily="34" charset="0"/>
              <a:cs typeface="+mn-cs"/>
            </a:endParaRPr>
          </a:p>
          <a:p>
            <a:pPr algn="just">
              <a:defRPr/>
            </a:pPr>
            <a:r>
              <a:rPr lang="es-MX" b="1" u="sng" dirty="0">
                <a:latin typeface="Century Gothic" pitchFamily="34" charset="0"/>
                <a:cs typeface="+mn-cs"/>
              </a:rPr>
              <a:t>5.4.4 COMPRAS</a:t>
            </a:r>
          </a:p>
          <a:p>
            <a:pPr algn="just">
              <a:defRPr/>
            </a:pPr>
            <a:endParaRPr lang="es-MX" b="1" u="sng" dirty="0">
              <a:latin typeface="Century Gothic" pitchFamily="34" charset="0"/>
              <a:cs typeface="+mn-cs"/>
            </a:endParaRPr>
          </a:p>
          <a:p>
            <a:pPr marL="342900" indent="-342900">
              <a:buFont typeface="+mj-lt"/>
              <a:buAutoNum type="alphaLcParenR"/>
              <a:defRPr/>
            </a:pPr>
            <a:r>
              <a:rPr lang="es-MX" dirty="0">
                <a:cs typeface="+mn-cs"/>
              </a:rPr>
              <a:t>Proceso de compra</a:t>
            </a:r>
            <a:endParaRPr lang="es-ES" dirty="0">
              <a:cs typeface="+mn-cs"/>
            </a:endParaRPr>
          </a:p>
          <a:p>
            <a:pPr marL="342900" indent="-342900">
              <a:buFont typeface="+mj-lt"/>
              <a:buAutoNum type="alphaLcParenR"/>
              <a:defRPr/>
            </a:pPr>
            <a:r>
              <a:rPr lang="es-MX" dirty="0">
                <a:cs typeface="+mn-cs"/>
              </a:rPr>
              <a:t>Información de compras</a:t>
            </a:r>
            <a:endParaRPr lang="es-ES" dirty="0">
              <a:cs typeface="+mn-cs"/>
            </a:endParaRPr>
          </a:p>
          <a:p>
            <a:pPr marL="342900" indent="-342900">
              <a:buFont typeface="+mj-lt"/>
              <a:buAutoNum type="alphaLcParenR"/>
              <a:defRPr/>
            </a:pPr>
            <a:r>
              <a:rPr lang="es-MX" dirty="0">
                <a:cs typeface="+mn-cs"/>
              </a:rPr>
              <a:t>Verificación del producto adquirido</a:t>
            </a:r>
            <a:endParaRPr lang="es-ES" dirty="0">
              <a:cs typeface="+mn-cs"/>
            </a:endParaRPr>
          </a:p>
          <a:p>
            <a:pPr marL="342900" indent="-342900">
              <a:buFont typeface="+mj-lt"/>
              <a:buAutoNum type="alphaLcParenR"/>
              <a:defRPr/>
            </a:pPr>
            <a:r>
              <a:rPr lang="es-MX" dirty="0">
                <a:cs typeface="+mn-cs"/>
              </a:rPr>
              <a:t>Provisión de producción y servicio</a:t>
            </a:r>
            <a:endParaRPr lang="es-ES" dirty="0">
              <a:cs typeface="+mn-cs"/>
            </a:endParaRPr>
          </a:p>
          <a:p>
            <a:pPr algn="just">
              <a:defRPr/>
            </a:pPr>
            <a:endParaRPr lang="es-MX" b="1" u="sng" dirty="0">
              <a:latin typeface="Century Gothic" pitchFamily="34" charset="0"/>
              <a:cs typeface="+mn-cs"/>
            </a:endParaRPr>
          </a:p>
          <a:p>
            <a:pPr algn="just">
              <a:defRPr/>
            </a:pPr>
            <a:endParaRPr lang="es-MX" b="1" u="sng" dirty="0">
              <a:latin typeface="Century Gothic" pitchFamily="34" charset="0"/>
              <a:cs typeface="+mn-cs"/>
            </a:endParaRPr>
          </a:p>
          <a:p>
            <a:pPr algn="just">
              <a:defRPr/>
            </a:pPr>
            <a:r>
              <a:rPr lang="es-MX" b="1" u="sng" dirty="0">
                <a:latin typeface="Century Gothic" pitchFamily="34" charset="0"/>
                <a:cs typeface="+mn-cs"/>
              </a:rPr>
              <a:t>5.4.5 PROVISIÓN DE  PRODUCTOS Y SERVICIO</a:t>
            </a:r>
          </a:p>
          <a:p>
            <a:pPr algn="just">
              <a:defRPr/>
            </a:pPr>
            <a:endParaRPr lang="es-MX" b="1" u="sng" dirty="0">
              <a:latin typeface="Century Gothic" pitchFamily="34" charset="0"/>
              <a:cs typeface="+mn-cs"/>
            </a:endParaRPr>
          </a:p>
          <a:p>
            <a:pPr marL="342900" indent="-342900">
              <a:buFont typeface="+mj-lt"/>
              <a:buAutoNum type="alphaLcParenR"/>
              <a:defRPr/>
            </a:pPr>
            <a:r>
              <a:rPr lang="es-MX" dirty="0">
                <a:cs typeface="+mn-cs"/>
              </a:rPr>
              <a:t>Provisión de control de la producción y servicio</a:t>
            </a:r>
            <a:endParaRPr lang="es-ES" dirty="0">
              <a:cs typeface="+mn-cs"/>
            </a:endParaRPr>
          </a:p>
          <a:p>
            <a:pPr marL="342900" indent="-342900">
              <a:buFont typeface="+mj-lt"/>
              <a:buAutoNum type="alphaLcParenR"/>
              <a:defRPr/>
            </a:pPr>
            <a:r>
              <a:rPr lang="es-MX" dirty="0">
                <a:cs typeface="+mn-cs"/>
              </a:rPr>
              <a:t>Validación de procesos para la provisión de producción y servicio</a:t>
            </a:r>
            <a:endParaRPr lang="es-ES" dirty="0">
              <a:cs typeface="+mn-cs"/>
            </a:endParaRPr>
          </a:p>
          <a:p>
            <a:pPr marL="342900" indent="-342900">
              <a:buFont typeface="+mj-lt"/>
              <a:buAutoNum type="alphaLcParenR"/>
              <a:defRPr/>
            </a:pPr>
            <a:r>
              <a:rPr lang="es-MX" dirty="0">
                <a:cs typeface="+mn-cs"/>
              </a:rPr>
              <a:t>Identificación y </a:t>
            </a:r>
            <a:r>
              <a:rPr lang="es-MX" dirty="0" err="1">
                <a:cs typeface="+mn-cs"/>
              </a:rPr>
              <a:t>seguibilidad</a:t>
            </a:r>
            <a:endParaRPr lang="es-ES" dirty="0">
              <a:cs typeface="+mn-cs"/>
            </a:endParaRPr>
          </a:p>
          <a:p>
            <a:pPr marL="342900" indent="-342900">
              <a:buFont typeface="+mj-lt"/>
              <a:buAutoNum type="alphaLcParenR"/>
              <a:defRPr/>
            </a:pPr>
            <a:r>
              <a:rPr lang="es-MX" dirty="0">
                <a:cs typeface="+mn-cs"/>
              </a:rPr>
              <a:t>Propiedad de los clientes</a:t>
            </a:r>
            <a:endParaRPr lang="es-ES" dirty="0">
              <a:cs typeface="+mn-cs"/>
            </a:endParaRPr>
          </a:p>
          <a:p>
            <a:pPr marL="342900" indent="-342900">
              <a:buFont typeface="+mj-lt"/>
              <a:buAutoNum type="alphaLcParenR"/>
              <a:defRPr/>
            </a:pPr>
            <a:r>
              <a:rPr lang="es-MX" dirty="0">
                <a:cs typeface="+mn-cs"/>
              </a:rPr>
              <a:t>Preservación del producto</a:t>
            </a:r>
            <a:endParaRPr lang="es-ES" dirty="0">
              <a:cs typeface="+mn-cs"/>
            </a:endParaRPr>
          </a:p>
          <a:p>
            <a:pPr algn="just">
              <a:defRPr/>
            </a:pPr>
            <a:endParaRPr lang="es-MX" b="1" u="sng" dirty="0">
              <a:latin typeface="Century Gothic" pitchFamily="34" charset="0"/>
              <a:cs typeface="+mn-cs"/>
            </a:endParaRPr>
          </a:p>
          <a:p>
            <a:pPr algn="just">
              <a:defRPr/>
            </a:pPr>
            <a:r>
              <a:rPr lang="es-MX" b="1" u="sng" dirty="0">
                <a:latin typeface="Century Gothic" pitchFamily="34" charset="0"/>
                <a:cs typeface="+mn-cs"/>
              </a:rPr>
              <a:t> </a:t>
            </a:r>
            <a:endParaRPr lang="es-ES" b="1" u="sng" dirty="0">
              <a:latin typeface="Century Gothic" pitchFamily="34" charset="0"/>
              <a:cs typeface="+mn-cs"/>
            </a:endParaRPr>
          </a:p>
          <a:p>
            <a:pPr algn="just">
              <a:defRPr/>
            </a:pPr>
            <a:r>
              <a:rPr lang="es-MX" dirty="0">
                <a:latin typeface="Century Gothic" pitchFamily="34" charset="0"/>
                <a:cs typeface="+mn-cs"/>
              </a:rPr>
              <a:t/>
            </a:r>
            <a:br>
              <a:rPr lang="es-MX" dirty="0">
                <a:latin typeface="Century Gothic" pitchFamily="34" charset="0"/>
                <a:cs typeface="+mn-cs"/>
              </a:rPr>
            </a:br>
            <a:endParaRPr lang="es-ES" dirty="0">
              <a:latin typeface="Century Gothic" pitchFamily="34" charset="0"/>
              <a:cs typeface="+mn-cs"/>
            </a:endParaRPr>
          </a:p>
        </p:txBody>
      </p:sp>
      <p:pic>
        <p:nvPicPr>
          <p:cNvPr id="60418" name="Picture 2"/>
          <p:cNvPicPr>
            <a:picLocks noChangeAspect="1" noChangeArrowheads="1"/>
          </p:cNvPicPr>
          <p:nvPr/>
        </p:nvPicPr>
        <p:blipFill>
          <a:blip r:embed="rId2"/>
          <a:srcRect/>
          <a:stretch>
            <a:fillRect/>
          </a:stretch>
        </p:blipFill>
        <p:spPr bwMode="auto">
          <a:xfrm>
            <a:off x="5580063" y="1700213"/>
            <a:ext cx="1358900" cy="1360487"/>
          </a:xfrm>
          <a:prstGeom prst="rect">
            <a:avLst/>
          </a:prstGeom>
          <a:noFill/>
          <a:ln w="9525">
            <a:noFill/>
            <a:miter lim="800000"/>
            <a:headEnd/>
            <a:tailEnd/>
          </a:ln>
        </p:spPr>
      </p:pic>
      <p:pic>
        <p:nvPicPr>
          <p:cNvPr id="60419" name="Picture 2"/>
          <p:cNvPicPr>
            <a:picLocks noChangeAspect="1" noChangeArrowheads="1"/>
          </p:cNvPicPr>
          <p:nvPr/>
        </p:nvPicPr>
        <p:blipFill>
          <a:blip r:embed="rId3"/>
          <a:srcRect/>
          <a:stretch>
            <a:fillRect/>
          </a:stretch>
        </p:blipFill>
        <p:spPr bwMode="auto">
          <a:xfrm>
            <a:off x="7056438" y="3284538"/>
            <a:ext cx="2087562" cy="15652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3 CuadroTexto"/>
          <p:cNvSpPr txBox="1">
            <a:spLocks noChangeArrowheads="1"/>
          </p:cNvSpPr>
          <p:nvPr/>
        </p:nvSpPr>
        <p:spPr bwMode="auto">
          <a:xfrm>
            <a:off x="755650" y="333375"/>
            <a:ext cx="6911975" cy="4770438"/>
          </a:xfrm>
          <a:prstGeom prst="rect">
            <a:avLst/>
          </a:prstGeom>
          <a:noFill/>
          <a:ln w="9525">
            <a:noFill/>
            <a:miter lim="800000"/>
            <a:headEnd/>
            <a:tailEnd/>
          </a:ln>
        </p:spPr>
        <p:txBody>
          <a:bodyPr>
            <a:spAutoFit/>
          </a:bodyPr>
          <a:lstStyle/>
          <a:p>
            <a:pPr algn="just"/>
            <a:endParaRPr lang="es-MX" b="1" u="sng">
              <a:latin typeface="Century Gothic" pitchFamily="34" charset="0"/>
            </a:endParaRPr>
          </a:p>
          <a:p>
            <a:pPr algn="just"/>
            <a:r>
              <a:rPr lang="es-MX" b="1" u="sng">
                <a:latin typeface="Century Gothic" pitchFamily="34" charset="0"/>
              </a:rPr>
              <a:t> </a:t>
            </a:r>
          </a:p>
          <a:p>
            <a:pPr algn="just"/>
            <a:r>
              <a:rPr lang="es-MX" b="1" u="sng">
                <a:latin typeface="Century Gothic" pitchFamily="34" charset="0"/>
              </a:rPr>
              <a:t>5.4.6 CONTROL DE INSTRUMENTOS DE VIGILANCIA Y MEDICIÓN</a:t>
            </a:r>
          </a:p>
          <a:p>
            <a:pPr algn="just"/>
            <a:endParaRPr lang="es-MX" b="1" u="sng">
              <a:latin typeface="Century Gothic" pitchFamily="34" charset="0"/>
            </a:endParaRPr>
          </a:p>
          <a:p>
            <a:pPr algn="just"/>
            <a:r>
              <a:rPr lang="es-MX" sz="2000">
                <a:latin typeface="Century Gothic" pitchFamily="34" charset="0"/>
              </a:rPr>
              <a:t>La organización determinará la vigilancia y mediciones a revisar y los instrumentos de medición y vigilancia requeridos para asegurar la conformidad del producto a los requerimientos específicos. Los instrumentos de medición y vigilancia deberán utilizarse y controlarse para asegurar que la capacidad de medición sea consistente con los requerimientos de ésta.</a:t>
            </a:r>
            <a:endParaRPr lang="es-ES" sz="2000">
              <a:latin typeface="Century Gothic" pitchFamily="34" charset="0"/>
            </a:endParaRPr>
          </a:p>
          <a:p>
            <a:pPr algn="just"/>
            <a:endParaRPr lang="es-ES" b="1" u="sng">
              <a:latin typeface="Century Gothic" pitchFamily="34" charset="0"/>
            </a:endParaRPr>
          </a:p>
          <a:p>
            <a:pPr algn="just"/>
            <a:r>
              <a:rPr lang="es-MX">
                <a:latin typeface="Century Gothic" pitchFamily="34" charset="0"/>
              </a:rPr>
              <a:t/>
            </a:r>
            <a:br>
              <a:rPr lang="es-MX">
                <a:latin typeface="Century Gothic" pitchFamily="34" charset="0"/>
              </a:rPr>
            </a:br>
            <a:endParaRPr lang="es-ES">
              <a:latin typeface="Century Gothic" pitchFamily="34" charset="0"/>
            </a:endParaRPr>
          </a:p>
        </p:txBody>
      </p:sp>
      <p:pic>
        <p:nvPicPr>
          <p:cNvPr id="61442" name="Picture 2"/>
          <p:cNvPicPr>
            <a:picLocks noChangeAspect="1" noChangeArrowheads="1"/>
          </p:cNvPicPr>
          <p:nvPr/>
        </p:nvPicPr>
        <p:blipFill>
          <a:blip r:embed="rId2"/>
          <a:srcRect/>
          <a:stretch>
            <a:fillRect/>
          </a:stretch>
        </p:blipFill>
        <p:spPr bwMode="auto">
          <a:xfrm>
            <a:off x="3924300" y="4365625"/>
            <a:ext cx="1943100" cy="1917700"/>
          </a:xfrm>
          <a:prstGeom prst="rect">
            <a:avLst/>
          </a:prstGeom>
          <a:noFill/>
          <a:ln w="9525">
            <a:noFill/>
            <a:miter lim="800000"/>
            <a:headEnd/>
            <a:tailEnd/>
          </a:ln>
        </p:spPr>
      </p:pic>
      <p:pic>
        <p:nvPicPr>
          <p:cNvPr id="61443" name="Picture 3"/>
          <p:cNvPicPr>
            <a:picLocks noChangeAspect="1" noChangeArrowheads="1"/>
          </p:cNvPicPr>
          <p:nvPr/>
        </p:nvPicPr>
        <p:blipFill>
          <a:blip r:embed="rId3"/>
          <a:srcRect/>
          <a:stretch>
            <a:fillRect/>
          </a:stretch>
        </p:blipFill>
        <p:spPr bwMode="auto">
          <a:xfrm>
            <a:off x="755650" y="4508500"/>
            <a:ext cx="3009900" cy="1524000"/>
          </a:xfrm>
          <a:prstGeom prst="rect">
            <a:avLst/>
          </a:prstGeom>
          <a:noFill/>
          <a:ln w="9525">
            <a:noFill/>
            <a:miter lim="800000"/>
            <a:headEnd/>
            <a:tailEnd/>
          </a:ln>
        </p:spPr>
      </p:pic>
      <p:pic>
        <p:nvPicPr>
          <p:cNvPr id="61444" name="Picture 4"/>
          <p:cNvPicPr>
            <a:picLocks noChangeAspect="1" noChangeArrowheads="1"/>
          </p:cNvPicPr>
          <p:nvPr/>
        </p:nvPicPr>
        <p:blipFill>
          <a:blip r:embed="rId4"/>
          <a:srcRect/>
          <a:stretch>
            <a:fillRect/>
          </a:stretch>
        </p:blipFill>
        <p:spPr bwMode="auto">
          <a:xfrm>
            <a:off x="5867400" y="4149725"/>
            <a:ext cx="2571750" cy="17811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6082" y="1916832"/>
            <a:ext cx="8933471" cy="163121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MX" sz="5000" b="1" dirty="0">
                <a:ln w="11430"/>
                <a:solidFill>
                  <a:schemeClr val="accent1">
                    <a:lumMod val="50000"/>
                  </a:schemeClr>
                </a:solidFill>
                <a:effectLst>
                  <a:outerShdw blurRad="50800" dist="39000" dir="5460000" algn="tl">
                    <a:srgbClr val="000000">
                      <a:alpha val="38000"/>
                    </a:srgbClr>
                  </a:outerShdw>
                </a:effectLst>
                <a:cs typeface="+mn-cs"/>
              </a:rPr>
              <a:t>6. DOCUMENTOS ISO 10005,</a:t>
            </a:r>
          </a:p>
          <a:p>
            <a:pPr algn="ctr">
              <a:defRPr/>
            </a:pPr>
            <a:r>
              <a:rPr lang="es-MX" sz="5000" b="1" dirty="0">
                <a:ln w="11430"/>
                <a:solidFill>
                  <a:schemeClr val="accent1">
                    <a:lumMod val="50000"/>
                  </a:schemeClr>
                </a:solidFill>
                <a:effectLst>
                  <a:outerShdw blurRad="50800" dist="39000" dir="5460000" algn="tl">
                    <a:srgbClr val="000000">
                      <a:alpha val="38000"/>
                    </a:srgbClr>
                  </a:outerShdw>
                </a:effectLst>
                <a:cs typeface="+mn-cs"/>
              </a:rPr>
              <a:t>TS544:2003 Y UNE 66175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WordArt 4"/>
          <p:cNvSpPr>
            <a:spLocks noChangeArrowheads="1" noChangeShapeType="1" noTextEdit="1"/>
          </p:cNvSpPr>
          <p:nvPr/>
        </p:nvSpPr>
        <p:spPr bwMode="auto">
          <a:xfrm>
            <a:off x="2987675" y="692150"/>
            <a:ext cx="2808288" cy="433388"/>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a:cs typeface="Arial"/>
              </a:rPr>
              <a:t>ISO 10005</a:t>
            </a:r>
          </a:p>
        </p:txBody>
      </p:sp>
      <p:sp>
        <p:nvSpPr>
          <p:cNvPr id="63490" name="Rectangle 5"/>
          <p:cNvSpPr>
            <a:spLocks noChangeArrowheads="1"/>
          </p:cNvSpPr>
          <p:nvPr/>
        </p:nvSpPr>
        <p:spPr bwMode="auto">
          <a:xfrm>
            <a:off x="971550" y="1697038"/>
            <a:ext cx="7572375" cy="2640012"/>
          </a:xfrm>
          <a:prstGeom prst="rect">
            <a:avLst/>
          </a:prstGeom>
          <a:noFill/>
          <a:ln w="9525">
            <a:noFill/>
            <a:miter lim="800000"/>
            <a:headEnd/>
            <a:tailEnd/>
          </a:ln>
        </p:spPr>
        <p:txBody>
          <a:bodyPr anchor="ctr">
            <a:spAutoFit/>
          </a:bodyPr>
          <a:lstStyle/>
          <a:p>
            <a:r>
              <a:rPr lang="es-MX" sz="2000"/>
              <a:t>Esta Norma Internacional sirve para atender a la necesidad de orientación sobre los planes de la calidad, en un sistema de gestión de  la calidad establecido.</a:t>
            </a:r>
          </a:p>
          <a:p>
            <a:endParaRPr lang="es-MX" sz="2000"/>
          </a:p>
          <a:p>
            <a:r>
              <a:rPr lang="es-MX" sz="2000"/>
              <a:t>Entre los beneficios de establecer un plan de la calidad están:</a:t>
            </a:r>
          </a:p>
          <a:p>
            <a:r>
              <a:rPr lang="es-MX" sz="2000"/>
              <a:t>El incremento de confianza</a:t>
            </a:r>
          </a:p>
          <a:p>
            <a:pPr>
              <a:buFont typeface="Wingdings" pitchFamily="2" charset="2"/>
              <a:buChar char="Ø"/>
            </a:pPr>
            <a:r>
              <a:rPr lang="es-MX" sz="2000"/>
              <a:t>Un mayor aseguramiento de que los procesos están en control </a:t>
            </a:r>
          </a:p>
          <a:p>
            <a:pPr>
              <a:buFont typeface="Wingdings" pitchFamily="2" charset="2"/>
              <a:buChar char="Ø"/>
            </a:pPr>
            <a:r>
              <a:rPr lang="es-MX" sz="2000"/>
              <a:t>Permite conocer mejor las oportunidades de mejora.</a:t>
            </a:r>
            <a:endParaRPr lang="es-ES" sz="2000"/>
          </a:p>
          <a:p>
            <a:pPr algn="ctr" eaLnBrk="0"/>
            <a:endParaRPr lang="es-ES">
              <a:solidFill>
                <a:srgbClr val="000000"/>
              </a:solidFill>
            </a:endParaRPr>
          </a:p>
        </p:txBody>
      </p:sp>
      <p:pic>
        <p:nvPicPr>
          <p:cNvPr id="63491" name="Picture 7" descr="iso"/>
          <p:cNvPicPr>
            <a:picLocks noChangeAspect="1" noChangeArrowheads="1"/>
          </p:cNvPicPr>
          <p:nvPr/>
        </p:nvPicPr>
        <p:blipFill>
          <a:blip r:embed="rId3"/>
          <a:srcRect/>
          <a:stretch>
            <a:fillRect/>
          </a:stretch>
        </p:blipFill>
        <p:spPr bwMode="auto">
          <a:xfrm>
            <a:off x="3348038" y="4221163"/>
            <a:ext cx="2374900" cy="21431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4"/>
          <p:cNvSpPr>
            <a:spLocks noChangeArrowheads="1"/>
          </p:cNvSpPr>
          <p:nvPr/>
        </p:nvSpPr>
        <p:spPr bwMode="auto">
          <a:xfrm>
            <a:off x="323850" y="819150"/>
            <a:ext cx="8153400" cy="1114425"/>
          </a:xfrm>
          <a:prstGeom prst="rect">
            <a:avLst/>
          </a:prstGeom>
          <a:noFill/>
          <a:ln w="9525">
            <a:noFill/>
            <a:miter lim="800000"/>
            <a:headEnd/>
            <a:tailEnd/>
          </a:ln>
        </p:spPr>
        <p:txBody>
          <a:bodyPr anchor="ctr">
            <a:spAutoFit/>
          </a:bodyPr>
          <a:lstStyle/>
          <a:p>
            <a:r>
              <a:rPr lang="es-MX"/>
              <a:t>La planificación del sistema de gestión de la calidad se aplica a todo el modelo. Los planes de la calidad se aplican a la trayectoria que va desde los requisitos del cliente, a través de la realización del producto y el producto, hasta la satisfacción del cliente.</a:t>
            </a:r>
            <a:r>
              <a:rPr lang="es-ES"/>
              <a:t> </a:t>
            </a:r>
          </a:p>
        </p:txBody>
      </p:sp>
      <p:pic>
        <p:nvPicPr>
          <p:cNvPr id="65538" name="Picture 5" descr="calidad"/>
          <p:cNvPicPr>
            <a:picLocks noChangeAspect="1" noChangeArrowheads="1"/>
          </p:cNvPicPr>
          <p:nvPr/>
        </p:nvPicPr>
        <p:blipFill>
          <a:blip r:embed="rId2"/>
          <a:srcRect/>
          <a:stretch>
            <a:fillRect/>
          </a:stretch>
        </p:blipFill>
        <p:spPr bwMode="auto">
          <a:xfrm>
            <a:off x="1258888" y="1844675"/>
            <a:ext cx="6172200" cy="461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aviotas">
  <a:themeElements>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Default Design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gaviotas</Template>
  <TotalTime>401</TotalTime>
  <Words>3171</Words>
  <Application>Microsoft Office PowerPoint</Application>
  <PresentationFormat>On-screen Show (4:3)</PresentationFormat>
  <Paragraphs>300</Paragraphs>
  <Slides>38</Slides>
  <Notes>2</Notes>
  <HiddenSlides>0</HiddenSlides>
  <MMClips>0</MMClips>
  <ScaleCrop>false</ScaleCrop>
  <HeadingPairs>
    <vt:vector size="6" baseType="variant">
      <vt:variant>
        <vt:lpstr>Fonts Used</vt:lpstr>
      </vt:variant>
      <vt:variant>
        <vt:i4>6</vt:i4>
      </vt:variant>
      <vt:variant>
        <vt:lpstr>Design Template</vt:lpstr>
      </vt:variant>
      <vt:variant>
        <vt:i4>1</vt:i4>
      </vt:variant>
      <vt:variant>
        <vt:lpstr>Slide Titles</vt:lpstr>
      </vt:variant>
      <vt:variant>
        <vt:i4>38</vt:i4>
      </vt:variant>
    </vt:vector>
  </HeadingPairs>
  <TitlesOfParts>
    <vt:vector size="45" baseType="lpstr">
      <vt:lpstr>Arial</vt:lpstr>
      <vt:lpstr>Wingdings</vt:lpstr>
      <vt:lpstr>Calibri</vt:lpstr>
      <vt:lpstr>Century Gothic</vt:lpstr>
      <vt:lpstr>Times New Roman</vt:lpstr>
      <vt:lpstr>Cambria</vt:lpstr>
      <vt:lpstr>gaviotas</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NORMA OFICIAL MEXICANA</vt:lpstr>
      <vt:lpstr>Slide 23</vt:lpstr>
      <vt:lpstr>Slide 24</vt:lpstr>
      <vt:lpstr>Slide 25</vt:lpstr>
      <vt:lpstr>EMPRESAS QUE CUENTAN CON CERTIFICACION NOM, NMX O NR</vt:lpstr>
      <vt:lpstr>NORMAS OBLIGATORIAS</vt:lpstr>
      <vt:lpstr>NORMA OFICIAL MEXICANA</vt:lpstr>
      <vt:lpstr>NORMA MEXICANA</vt:lpstr>
      <vt:lpstr>NORMAS DE REFERENCIA</vt:lpstr>
      <vt:lpstr>ASESOR DE NORMAS NOM</vt:lpstr>
      <vt:lpstr>NOM-127-SSA1-1994</vt:lpstr>
      <vt:lpstr>Slide 33</vt:lpstr>
      <vt:lpstr>Slide 34</vt:lpstr>
      <vt:lpstr>NOM-006-SCFI-2005</vt:lpstr>
      <vt:lpstr>Slide 36</vt:lpstr>
      <vt:lpstr>BIBLIOGRAFÍA </vt:lpstr>
      <vt:lpstr>GRACIAS POR SU ATENCION!!</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Your User Name</dc:creator>
  <cp:lastModifiedBy>gt061051</cp:lastModifiedBy>
  <cp:revision>17</cp:revision>
  <dcterms:created xsi:type="dcterms:W3CDTF">2011-10-16T18:06:37Z</dcterms:created>
  <dcterms:modified xsi:type="dcterms:W3CDTF">2012-04-26T05:44:46Z</dcterms:modified>
</cp:coreProperties>
</file>