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2" r:id="rId3"/>
    <p:sldId id="293" r:id="rId4"/>
    <p:sldId id="286" r:id="rId5"/>
    <p:sldId id="274" r:id="rId6"/>
    <p:sldId id="283" r:id="rId7"/>
    <p:sldId id="260" r:id="rId8"/>
    <p:sldId id="292" r:id="rId9"/>
    <p:sldId id="285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B9B"/>
    <a:srgbClr val="7768D4"/>
    <a:srgbClr val="096D0B"/>
    <a:srgbClr val="310AC2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43" d="100"/>
          <a:sy n="43" d="100"/>
        </p:scale>
        <p:origin x="64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DDAD-20C1-4D50-9D60-9AF965DA496B}" type="datetime1">
              <a:rPr lang="es-ES" smtClean="0"/>
              <a:pPr/>
              <a:t>27/09/2013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El precio se olvida, la calidad permanece!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C0578-8F6D-4C97-8A9A-6D9F0A262C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11663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7E536-F515-4ACB-B11F-8C32EA18FCC2}" type="datetime1">
              <a:rPr lang="es-ES" smtClean="0"/>
              <a:pPr/>
              <a:t>27/09/2013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El precio se olvida, la calidad permanece!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53F10-CFBF-49BA-87B4-6191A3F074F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329310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9A9CD53-FA90-4FCF-AA47-47E8AE8135D4}" type="datetime1">
              <a:rPr lang="es-ES" smtClean="0"/>
              <a:pPr/>
              <a:t>27/09/2013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dirty="0" smtClean="0"/>
              <a:t>El precio se olvida, la calidad permanece!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1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D07E536-F515-4ACB-B11F-8C32EA18FCC2}" type="datetime1">
              <a:rPr lang="es-ES" smtClean="0"/>
              <a:pPr/>
              <a:t>27/09/2013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El precio se olvida, la calidad permanece!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01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ltGray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28600" y="3962400"/>
            <a:ext cx="7696200" cy="1219200"/>
          </a:xfrm>
        </p:spPr>
        <p:txBody>
          <a:bodyPr/>
          <a:lstStyle>
            <a:lvl1pPr algn="r">
              <a:defRPr sz="4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5867400"/>
            <a:ext cx="51816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1371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s-MX" smtClean="0">
                <a:solidFill>
                  <a:prstClr val="black">
                    <a:tint val="75000"/>
                  </a:prstClr>
                </a:solidFill>
              </a:rPr>
              <a:t>08/11/11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828800" y="6477000"/>
            <a:ext cx="838200" cy="152400"/>
          </a:xfrm>
        </p:spPr>
        <p:txBody>
          <a:bodyPr/>
          <a:lstStyle>
            <a:lvl1pPr>
              <a:defRPr/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4495800" y="6229350"/>
            <a:ext cx="220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Shibu lijack </a:t>
            </a:r>
            <a:endParaRPr lang="en-US" sz="1200" dirty="0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gray">
          <a:xfrm>
            <a:off x="444500" y="6375400"/>
            <a:ext cx="5257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341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341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0" y="6400800"/>
            <a:ext cx="1981200" cy="3079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tmap_128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54864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9" name="Rectangle 8"/>
          <p:cNvSpPr/>
          <p:nvPr/>
        </p:nvSpPr>
        <p:spPr bwMode="auto">
          <a:xfrm>
            <a:off x="533400" y="1524000"/>
            <a:ext cx="5181600" cy="32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3400" y="1524000"/>
            <a:ext cx="5181600" cy="3200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66700"/>
            <a:ext cx="727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9400" y="6515100"/>
            <a:ext cx="1219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s-MX" smtClean="0"/>
              <a:t>08/11/11</a:t>
            </a: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s-ES" smtClean="0"/>
              <a:t>¡NORMA 6385!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98600" y="65151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3AC309D-7B36-4AB1-BF4A-359DABE38C6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304800" y="6553200"/>
            <a:ext cx="5715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/>
        </p:nvPicPr>
        <p:blipFill>
          <a:blip r:embed="rId1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543550"/>
            <a:ext cx="1447800" cy="131445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iegobarahona5/seis-sigma-15494316" TargetMode="External"/><Relationship Id="rId2" Type="http://schemas.openxmlformats.org/officeDocument/2006/relationships/hyperlink" Target="http://nexolatino.com/neoediciones/six-sigm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47664" cy="1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03648" y="4581128"/>
            <a:ext cx="6264696" cy="1656184"/>
          </a:xfrm>
        </p:spPr>
        <p:txBody>
          <a:bodyPr/>
          <a:lstStyle/>
          <a:p>
            <a:pPr algn="ctr"/>
            <a:r>
              <a:rPr lang="es-E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Mejora del desempeño de procesos</a:t>
            </a:r>
            <a:endParaRPr lang="es-E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gray">
          <a:xfrm>
            <a:off x="755576" y="1268760"/>
            <a:ext cx="72728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ea typeface="+mj-ea"/>
                <a:cs typeface="Tahoma" pitchFamily="34" charset="0"/>
              </a:rPr>
              <a:t>Six-Sigma</a:t>
            </a:r>
            <a:endParaRPr kumimoji="0" lang="es-ES" sz="7200" b="1" i="0" u="none" strike="noStrike" kern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76056" y="0"/>
            <a:ext cx="4067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27 de </a:t>
            </a:r>
            <a:r>
              <a:rPr lang="es-MX" sz="4000" dirty="0" smtClean="0"/>
              <a:t>Septiembre</a:t>
            </a:r>
            <a:r>
              <a:rPr lang="es-MX" dirty="0" smtClean="0"/>
              <a:t> 2013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395536" y="6237312"/>
            <a:ext cx="72728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5362" name="AutoShape 2" descr="data:image/jpeg;base64,/9j/4AAQSkZJRgABAQAAAQABAAD/2wCEAAkGBxQTEhUUExMUFRUXGBgaFxgYGBQfGBcYGBYYFxcUGBcYHCggGhwlHBcXIjEkJikrLi4uGB8zODMsNygtLisBCgoKDg0OGxAQGy8mICQsLCw0LCwuLDQsNCwsLCwsLCwsLCwsLCwsLCwsLCwsLCwsLCwsLCwsLCwsLCwsLCwsLP/AABEIAMUBAAMBIgACEQEDEQH/xAAcAAEAAgMBAQEAAAAAAAAAAAAABAUDBgcCCAH/xABNEAABAwICBQgGBgcFBgcAAAABAAIDBBEFIQYSMUFRBxMiMmFxgZFCUnKhscEUIzOS0fAVYmOCorLhQ1PC0/EWNHOTs9IXJCUmVGSD/8QAGgEBAAMBAQEAAAAAAAAAAAAAAAECAwQFBv/EACkRAAICAQMDBAIDAQEAAAAAAAABAhEDEiExBEFREyIyYRRxkbHwoQX/2gAMAwEAAhEDEQA/AO4IiIAiIgCIiAIiIAiIgCKHiuKRU7DJK4NaPMngBtJXHtMuUuokLo6f6iPiM5HD2vR8M+1b4OmnmdR/kzyZY41udZxnSGmpReeZjOAJu49zRmtHxLlhgabQQSS8HOIY3ysT7guLmpMhLnOLnE5kkkntJKzQxkr0PwIY/lv/AEccupm3SVHTv/FKqkzbHDGL8HOPmT8lim07rjsla3uYz5grU6eCzb7h8UK5njjeyNVkdbl/JpziN8qnwMcX/apFPyhV460kbu+MfKy1ZzrL9BVnFVwv4K65Xyb5TcqE468MTu4ub8yrik5UIT9pDIz2S1w+S5Wq+eVwdtULBGRZZZI77Sad0L/7bU7HtcPfayuKTFoJfs5on+y9p91183RVRcbZL2KQXuTmqvpUuWaLL5PptF85QYtUx2ENRMy3B7reRNlZ0/KHiMNgZWyD9oxp97bH3qn4snwy3qo70i5BR8sEwtztNG7iWOc0+RBV/QcrFK/7SOaPwa4e439yzl0+RdiyyRfB0BFSYPpZSVLgyGYOeb2aQ4OyzORCu1k01sy4REUAIiIAiIgCIiAIiIAiIgCr8YxVsDLnNx6rePaeAX7jGKMp2azzmcmN3udwHzK57i+IvkJe43J8gOA7FrjxubKykkU+kFbJO5znm7tw3AX6oG5aZicV81tM78iewqhqm3bZfQ9J7dkedl33Nb5ixuL9yssOtcKNLtX7DJqm9/BdGfEqbOeMnqpmxk3jy3HMdm5RiVjp6wbbgdhKlPjBGs3xHBeRlg7t8nYna2MBCMisMsgl161srLHclV3PKh18ex3gpiwSvu7UIyIVoOnZBXxusQQrI1AsqzYVknl1jwyW8o6mFXctF4liDtqrxUuta6zwVe4+ayeOS3JX0RZWWJCnUkNhdepoNbNZgLKZTtUOFsbDycvtiUI4h/8AI5dxXDeT8f8AqNOe1/8A03LuS4Oo+S/R1YviERFgaBERAEREAREQBERAFgrqtkMb5JDqsYC5x7As65Xyo47z07KGM9FpDprbztDPAe8jgtMWNzlSKylpVlfiWNPqnmZ+QOUbPUjvl+8dp8OCx88XNsdqigKS0ABerojFJI5o3J2QqlpLSAqmZm0Hcrx+1U02095XXhZhNdijmjGsVU4lVsjFr3dwG3x4Lo2j3J/NXDnNcQQk217Xe62R1G7PE5dhW/YNyU4ZAM6fn373zEvJPHV6vuWPW/8AoKL0w3a7l8HTqS1SR8zOxaQ5Ny7tvvWaP6Qes5xB4l3yX1/S4XBGLRwxMHBrGD4BSOab6o8gvHeaTdydnYscUqSPj6GF7jYapPireghMZs4EO3Z5eC+kNJdFYKyIse0Nf6EjQA5p+Y7CuF49g0tLKYJxZw6j/Rc3cQeHwXVgnGfPJlkTieWOuF+Fgve2axUjsrHaFmDrqzVMwZW4kwsu4C4vn2KuGIN3ghbDMy4IVE3B5pZRHAzXe69mXaDcC9hrEA921XU5VaJik+TzHWtO+3es7JRuI814q9GqyL7SjqG9vNPI8wCFWPbqmzhqngcj5FR+QzRYvs2+N4IBXtz+K09jyNhI7iptAZ5XiOISSPOxrQXE+HzWWpFvSfk6LoI8fT6fd0j/ACOXb1yzk/0Aqo5I6irkawsOs2JoBcTY9dwyG3YLrqa5MrTextBNLcIiLMsEREAREQBERAEREBAx3Em01PLO7ZG0nvPojxNguDYG90r5Z3m7nuNz2k6xPvW9cueL6lPFTg5yu1ney3IfxH+FajhMWpCwb9W58c13dGuTnzsmOtfJemuWMlRX1BI6I3r0FGzn16WZZ5w3bfNedHsLNVUsi2Bxu48GjNx8svEKNK57gOjl2BbxyXwMiM00paw5MbrEA22uOfh5Kc0/SxNrkQWqSR0amgbGxrGABrQAANwGwLIq843B/et9/wCCxnSGn/vP4XfgvBpnoFoiqDpJT+ufuu/BeX6T049J33Sp0y8EWi5Wv6aaMMroCw2EjbmJ/B3A/qnYVlbpTT+s4fun5L1/tRTeufuu/BTFTTtIq3Fqmz59NM+N7g8FroyWvbvyyUMTFsl7kgrpvKHRxTysqKY6zz0ZW2I1gOrJnbMbPJaJVYFNc/VuI2gi2R816eOalz3OSceyPYKg1V2PDmkg3uCDmCN47VOpqKUN6UbhwyKxYjTm19V2XYVEfbIijsfJzpkK2Pm5TaojHS/aN2a47eIW3T0kbxZ7GOH6zWn4hfMeG174JWSxO1XsNwfkeIOxfRWiuPsradszMjse31Hja3u4di5Opw6HqXB04smrZmCs0Kw+Xr0cBPEMDT5tspuCYBTUjS2mhZEDtttPe43J8SrJFzWzYIiKAEREAREQBERAERarpXpzBRu5v7Wb1GnJt9he7d3bUBtSgV2MwRfaSsB4XufIZrlNZpbVVL7Ok1GG/QZkPE7T4lQ7kkNaLuP5JJ4KWmgZ9PKB2I1glZIGwsa1rLg3NrlxtuzJ8gpMWHtAAuTbLcqmashY7VkkkkcNrYgbDsusOJ1ULhH9HbK2TXGsHa2bbG+8jbZaQyziqTKOCfJsYo4/VB77lZmQtGxoHgF4a8Bo1iBkNp7F4diEY2vb5rSOWT+TGlLhEkIsEFbG/JrgTw3r8NXdxaxj5HDaGi9u9G15JM00oaLuNgs9HhtVMAY4tVh9KQ2y4hu1UVLjEX0+Fkw1WNd0g61g70dbxsui6bYbNU0bmUz9VxsRY2D2+rrDZdZTyu6RKRrEuFaptJiNIx3DL5uCyM0ZleNaGsp5Ra+Q+bSVpseEMg6NVTyRu9ZzbtP72z3qVDhcB6cEhY7cWOIPuKlanwyHXc/cIxbnS5pFi0kZbLg2KtVVU1Cyma59y45k953qxnhqG0/0kxM5nV1tfnGdXuvddCnS9xzuFv2mRfllX0WMMkZrdUdqnwRTyi8NPK8etq2b4F1gral5KaJH6R+QsYYP9fwUj9HVYH+6vPcWE+QcoMtbqP1JGPift1XggkcRfapU12ZbTJHswxu2sabcQFKwuZ1PrGA83rW1gAM7bLgiyg/pGO/WA7f6qTHKHC4Nwpe5XdF/TaXVA6wY7vFj7j8lZ0+mbf7SJw7Wm/uNlqCLN4oPsWWWR0Wi0gp5erIAeDuiferMG+xcmIUuhxCWL7N7m9l7jyOSzlg8M0WbydPRa3hOlIfZswDT6w6viNy2QFc8otcmyafAREUEhERAQ8ZqjFTzSDayN7h3taSPgvmeimdI8PeSXvJc4naSbklfRmmLrUFWf2Ev8hXzhhfod3ySXwYNkoesPzuVnhMwE8jXGzi1ur2jO9vFVlB1h3fJS6qkbJ1hmNhG0eK0n2/RCMlDhU0BdqMZK0kng7jnfL3qYMSa1wEsTonXyLm5X7DsUGOCeIa8c7rDOz7Ee/Pctgq6xstA6Sdobdhy/WzDS3vOxUJI2EMZLUShwa9oaC3WF7Z7rrWcBEzZJJonZh7rsI6LhfZbd4K05Ow7WlLr9Rtu65UTRLXeXxxjMuOs49VovtJREF7NRMr289TEQ1LLB7TkD2Ot7iq+uxD6OTTUx1qh2U0xGzLqs7rrxPjDmu5nDx1TeSWw+scN3sqzkijxBus20NZGMxx/Fp47lH9FSFh+jsbWWeNZx2k5m5U6kNXTi1NUu1RsY/pN7gDs8CqvDJpX1Ipalz6dxBAdl1hsvfIgrahovWN6ksEzeNy09nHPxWmqHDJPyDTyoZlVUjZG73R/9rsverKiw3DMRYXxMDHjral45GH9Zoy+IUD/AGerSOk2Bg3kvuB4ALLhklFhfOSTVLHzPABazM2HotaLnxKpJRXxJ/ZqOmNDLh7hG9/ORSX5tx62W1rhsuOK2PEjraNlw/ugf4/6rTtMcYlxKQPLObhjvzbTtz2uPaVulbD/AO3jFkX8yOjca1tYHZ3KzvayNis5HMJjmjkqZBrCNxaxptYEAOc6285iyosRxqpxKd+tK+OFriGRscWgAGwvbae/is3JppH9B1mvaXU8h6Vrksds19XeCNqtarRq8jqnDZI54nkudE1zQ9hOZ1Qdo7DmpVKW/BD42KY4CyMawkkaeIc4HzUWt1pHtfNUukLG6rS/rWve2tv2q5rY5S0sfS1AJ3c2/b3gZq7xOJ40deJGuD2ssA8EOH1nR25jJazlFNUUipVuetHMVho8Op5J2tcyaoc27gDqtcXDWz3dG5VNjdB9CrXNH2E3TiO4X6zB3H3ELBp/SalLhlGdoj13A8bAfEuVvQUzsQw51IT/AOapbGFx2uFuhc8CLtPgVnFtPUi7Vqjxg1CyofK+Z7mU8QsXNNrvcRqgGx/JCh4pCaaudTBznMDGuaXEXOsOwDeomnUpgghw6JxLmAS1Lh6Um0NPx+6rfTr/AHqiqBsmgse8Wd8He5XWRuafYq4rTRgBe6RscTNd7gSBcDqi525L9hluXAgtc0lrmna0jcVlp6apNLU1FLG58zvqYNW12i95JBc+GXBMWY4TxTOY6P6VC1z2uBBbNGA2QEHZuK09T312M3j9tnuFbzojUF0JBz1XWHdYG3vWkRbFuOhbvq5B+v8AFo/BUzcGuNUkbEiIuY0CIiA1/lAk1cMrD/8AXl/kIXz1hozb3fJd+5THWwqs/wCER5kD5rgOHCxb3fJJfBjubHQdYd3yXnnIg9/PPkY4Holutm0jhYhQRjUETunIL8BmfIKxgqZpvsaGeQes9rWN83nYtGm6oi0uTJDiFOD0RPUHcCLNv23A+amGmmqnNdUWZG3qxN2d54lU2PYlW0YjL6eCPnL6p1i8tItkbADfxWHA8Yqqp7muqBFYA/VxMzGwm779nmpWKT7Fda5NnbTVEbnGB0bQ61y5tzYbANyw0eF1MbS1k4Y1xJIaxguTtvlmvbcCJHTq6p/77Wj+BoWI6NwnaZne1NMf8SssLZDyJE7CcNZTgjWBJ2k2Cx4jBTuOs6VrHD0g8A+d1TS6PU4OcLD33PxVxoXhlOysjvBCWuu0gsYRcjI5jbcBbvpmoWU9ZXRWS01CPtKph9qZp+Ll4L6AdWsY3umHyK7jHhMA2QQjujZ+CkCmYNjG/dC5NS8G1HBbUR21mt2c44/MrLA6gYbiRh7cz8Au7iJvqjyC9Bg4BFOuwaOIvxilLdXnGW7j+Cq3x4ec+djHebL6C1RwC/DGOA8grer9FNH2cKp8QoYxqieEDgXt/FYHOonOuypia7i2VoPuK70adnqN8gsEmGQu60MR72MPxCn1r2aHp/ZxaColAtHiUoHZPf8AxLLJHUyCzq6V4yNi+4y2ZHJfnK7hUMdbGRDE1roswGMAuHOzsB3LUP0bCBfm2DtA/BbrGnFOuTKU6dWbfV4fUTPY6eodKWdUu1bgHaLgbFNDJIpGTQO1ZWZZjJw3tcN4K57aMdXnG+zJIPg5S6eR3oVFQ3/9Cf5wVb02lVEard2bNFh0rnSyzEOlkJJPadw7AsmkeMGampoOZljfTkDnOi5rm6uq7IWPaO5UMVVVDq1Tj7ccZ+ABVtSvrywOH0aUG+R5xhyy/WCyko0r2NI6v2Z8YrY6mSlhpnythhjIvZ7Hc443c4+QOXEqyAkdSyte98r6V7J2OcSXc07oSMv2C5VMcVnjzloJPahcx/uyPuUabHKOdwDpXQyAW6YfG7PcSbA+ahRjWz3FyvdbG2wG4uN+a2/Qrqy97fgVpeHBojaGO1mgWBBuD4rctCdkv7v+JTl4LQ4NnREXKaBERAalysPIwmrIz6A/navn7QfAX4lK4SSlkMYBeG7XXvZo8jmV9VTwte1zHtDmuBDmkXBBFiCOC5nW8k/MTGowuo+jvN7xSAuhcDnq8QPO26ymwZsF0apaUAQwsafWtd573HNW6pxVVsOVVQyZf2lMRKw9uqPrB3apWWnx+nebCZrXeq+7H/cfY+5d+OUWtjinGV7lNymYZz1C9wF3RESDuGTv4SfJcu0ar+aqI37idV3c7K/wK709ge0g5tcCDwIIsV8+4xhzqaomgPoOOr2tObT5WUyXctjfY7BFLkv17rqp0TrhUUzHE9JvRf3jf4ixVxK1RaslqWl+CLUxXHaoVNIWPa8bWkEeBupNTU2yCjgrohaW5EY3ydmpZw9jXjY4AjxF1lWt6CVuvT6hOcZt+6c2/MeC2ReTOOmTR1J2giIqkhERAEREBxjlzdappu2NwI4dLL89i0+Vtmgdy2flumDq+CP1Yx73ErWcSfq636rT8LD5r1cSuGNf7k4cnykU7ZLrKw5qNAb2KlwtuQCbLplsZYm3yW8G7uW4YOPqWePxK0+Lat3oo9WNg4NHwuvLzcHbh4MqqMbpWSWEjGvH6wB+KnVWIxR/aSsb3uF/LaoUz5pyPo1LUTWyvzZYzv5yXVFu665mbGh45hzqMmakkfFaxc0Ho8Nh29xuuo8huk76xs4kbZ8YZdwHRcDrWPYcjkq6Lkqq6wg1szKeLL6qHpvPtPIDQfNdP0Z0bp6CHmaaPUbe7jtc93rOcdpRvsQW6IigkIiIAiIgCw1NJHILSMY8cHNBHkQsyICjfojR+jA2Pf8AVF8f/TIXL+WfQtsMcdZDzjg06kus9zyGnqOu65sDlt9ILtii4pQMqIZIZRrMkaWuHYRbzV4zcWVcUz5l0LxfmZ9UnoS5Hsd6J+XiulErk2kOCPoqmWmkveN3Rd6zCbseO8e+63zRTGhNCNY/WMyd28HeK7Y7nPOLJEpuSvIKyVBu4rEu1cGUtmbHorinMSg2JD+iQLZ32dYgbe1dA/SLt9PP5RH4PXHg8rqmiOMCogFz9YzouG88HeP4rz+rxNPUdOOaexN/SX7Gf7g+Tk/Sn7Gf/ln8VPRcRsV/6U/Yz/8ALP4r9OJ/sZ/uf1U9EBA/SJ/uJ/Jnzevz9ISf/Fm84P8AMVgq/SHFG0tNLO7ZGwnvPojxNgpSbdIhnBtNK41GLSuIIDLNsS06uoLEXaSNt96osVlPNvd67tUdwzKz0LXEPldnJISe8uNz8VWY5KNYRg3EYsfaObvw8F72GHu/So4JO/7IsE4AsVYRvVOrGmkv+di1yR7mXxextmA0pnmhjHpuaD3HrHyuuzRaFUY60b5P+JLK4fdLtX3LQuRjCi+R9Q4dGIajO17syfBv8y68vD6h++vB6GFe2yBQYJTw/Y08MfsRsB8wFPRFzmoREQBERAEREAREQBERAEREBz7le0NNZTieFt6iAEgDbJHtdH2neO243rg+F4iYJBI3ZscOIO0FfXK4Xyw6CGB7q2mb9S83naB9k8/2oHqk7eBN95W2LJWxWUbPNNUNkaHtNw7Yos1WdbLctLwLHOYdqOddrs/ZPEfgtinmuLg3334r2umayHBl9hMkqSc7kfBWWjWkL6WZsgJc3Y9vFu8d+8LUXzu4qVROOe0rrydPFwaZmptOz6Roaxk0bZIzrNcLg/nes64xodpQ6kfquu6J21t9h9ZvArr2H18czA+Jwc08N3YRuK+b6jBLFKnwejjyKSJKIiwNAuRcreO8/K2ijPRYQ6Y7i/0WeAzPaRwW26faZMo4yxjgZ3DLfzYPpu7eA+S4wBe801wLkgHrOJzJ7yd67ekwtvUc+aaSoyV87YmAi1wLM7Tvd3Barq796k1tW6R5LstzRuDdwCjr14R0RpFIJNWYXjNT8CpXyytjjbrPe4NaOJPyUF+2wXduSPQY0rPpVQ207x0GnbGwjaeDj7h4qnU5ljx2+SmjVKkbtoxgzaSmjgb6I6R9Z5zc7z+StURfPttu2dqVBERQSEREAREQBERAEREAREQBERAF5kjDgWuAIIIIIuCDtBG8L0iA+c+Vfk1fRF9TSN1qV2b2jN0F/eWdu7etHwfGiwc283bsB4f0X2G5oIsRcHaDsI4LjHKHyLiQunw7VY7Mupzk0n9m7Y0/qnLuWuLNPFLVFlJwUlTOesOtn5EK4pGWb3rSWyT0Upinje0tPSjeCCM9ov8A6FbbhmKxzDoOz9U7f6+C97H18MyrhnDLBKD+idvUzCcYmpna8Ly07x6LuxzdhUCW+5Y3O1RtWGVp7dv9/wAIUqOm4ZyoC1qiEg+tGcu/Vd+Kr9JOVJ7gY6NmpfIyyEXHssF7HtPkueCpBB3d6j81ckg5fm65F08Ltou+olwSKiSx5x5Msjje79l/WtvPeoU8znm7jc/nJTuYBGaR0AOQuSdwzJ7gt45ElRVXLdlS+AHaFjiw5z3BrA5znGzWjMk8AF0HA+TWpnN3jmWcX9bwZt87LqejOiFNRD6pl5CLGR2bz3eqOwKs+sUFtuaRwN/Rp/J1yZiDVqKsB0u1ke0Rnc524u+C6eiLzcuWWSWqR1xgoqkERFmWCIiAIiIAiIgCIiAIiIAiIgCIiAIiIAi/UQFbjWA09WzUqYI5W7tZoJHsu2t8CueYpyF0LzrQSzwHgCHtHdrdL3rqqIDkEPI5UMPRxIFu4Pgubd4kuprOSiX0quM90Lv8xdSRaLLNbWUeOL5Ry1nI83a6rdfsjHzeVLh5Iacdaomd3ag+RXR0VvyMnkj0oeDUaTk6ombWySe08/BtlsVBhUMItFFGz2WgHz2lTEWbk3yy6ilwfiL9RVJPxF+ogPxERAEREAREQBERAEREAREQBERAEREAREQH6iIgCIiAIiIAiIgCIiAIiIAiIgPx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5364" name="AutoShape 4" descr="data:image/jpeg;base64,/9j/4AAQSkZJRgABAQAAAQABAAD/2wCEAAkGBxQTEhUUExMUFRUXGBgaFxgYGBQfGBcYGBYYFxcUGBcYHCggGhwlHBcXIjEkJikrLi4uGB8zODMsNygtLisBCgoKDg0OGxAQGy8mICQsLCw0LCwuLDQsNCwsLCwsLCwsLCwsLCwsLCwsLCwsLCwsLCwsLCwsLCwsLCwsLCwsLP/AABEIAMUBAAMBIgACEQEDEQH/xAAcAAEAAgMBAQEAAAAAAAAAAAAABAUDBgcCCAH/xABNEAABAwICBQgGBgcFBgcAAAABAAIDBBEFIQYSMUFRBxMiMmFxgZFCUnKhscEUIzOS0fAVYmOCorLhQ1PC0/EWNHOTs9IXJCUmVGSD/8QAGgEBAAMBAQEAAAAAAAAAAAAAAAECAwQFBv/EACkRAAICAQMDBAIDAQEAAAAAAAABAhEDEiExBEFREyIyYRRxkbHwoQX/2gAMAwEAAhEDEQA/AO4IiIAiIgCIiAIiIAiIgCKHiuKRU7DJK4NaPMngBtJXHtMuUuokLo6f6iPiM5HD2vR8M+1b4OmnmdR/kzyZY41udZxnSGmpReeZjOAJu49zRmtHxLlhgabQQSS8HOIY3ysT7guLmpMhLnOLnE5kkkntJKzQxkr0PwIY/lv/AEccupm3SVHTv/FKqkzbHDGL8HOPmT8lim07rjsla3uYz5grU6eCzb7h8UK5njjeyNVkdbl/JpziN8qnwMcX/apFPyhV460kbu+MfKy1ZzrL9BVnFVwv4K65Xyb5TcqE468MTu4ub8yrik5UIT9pDIz2S1w+S5Wq+eVwdtULBGRZZZI77Sad0L/7bU7HtcPfayuKTFoJfs5on+y9p91183RVRcbZL2KQXuTmqvpUuWaLL5PptF85QYtUx2ENRMy3B7reRNlZ0/KHiMNgZWyD9oxp97bH3qn4snwy3qo70i5BR8sEwtztNG7iWOc0+RBV/QcrFK/7SOaPwa4e439yzl0+RdiyyRfB0BFSYPpZSVLgyGYOeb2aQ4OyzORCu1k01sy4REUAIiIAiIgCIiAIiIAiIgCr8YxVsDLnNx6rePaeAX7jGKMp2azzmcmN3udwHzK57i+IvkJe43J8gOA7FrjxubKykkU+kFbJO5znm7tw3AX6oG5aZicV81tM78iewqhqm3bZfQ9J7dkedl33Nb5ixuL9yssOtcKNLtX7DJqm9/BdGfEqbOeMnqpmxk3jy3HMdm5RiVjp6wbbgdhKlPjBGs3xHBeRlg7t8nYna2MBCMisMsgl161srLHclV3PKh18ex3gpiwSvu7UIyIVoOnZBXxusQQrI1AsqzYVknl1jwyW8o6mFXctF4liDtqrxUuta6zwVe4+ayeOS3JX0RZWWJCnUkNhdepoNbNZgLKZTtUOFsbDycvtiUI4h/8AI5dxXDeT8f8AqNOe1/8A03LuS4Oo+S/R1YviERFgaBERAEREAREQBERAFgrqtkMb5JDqsYC5x7As65Xyo47z07KGM9FpDprbztDPAe8jgtMWNzlSKylpVlfiWNPqnmZ+QOUbPUjvl+8dp8OCx88XNsdqigKS0ABerojFJI5o3J2QqlpLSAqmZm0Hcrx+1U02095XXhZhNdijmjGsVU4lVsjFr3dwG3x4Lo2j3J/NXDnNcQQk217Xe62R1G7PE5dhW/YNyU4ZAM6fn373zEvJPHV6vuWPW/8AoKL0w3a7l8HTqS1SR8zOxaQ5Ny7tvvWaP6Qes5xB4l3yX1/S4XBGLRwxMHBrGD4BSOab6o8gvHeaTdydnYscUqSPj6GF7jYapPireghMZs4EO3Z5eC+kNJdFYKyIse0Nf6EjQA5p+Y7CuF49g0tLKYJxZw6j/Rc3cQeHwXVgnGfPJlkTieWOuF+Fgve2axUjsrHaFmDrqzVMwZW4kwsu4C4vn2KuGIN3ghbDMy4IVE3B5pZRHAzXe69mXaDcC9hrEA921XU5VaJik+TzHWtO+3es7JRuI814q9GqyL7SjqG9vNPI8wCFWPbqmzhqngcj5FR+QzRYvs2+N4IBXtz+K09jyNhI7iptAZ5XiOISSPOxrQXE+HzWWpFvSfk6LoI8fT6fd0j/ACOXb1yzk/0Aqo5I6irkawsOs2JoBcTY9dwyG3YLrqa5MrTextBNLcIiLMsEREAREQBERAEREBAx3Em01PLO7ZG0nvPojxNguDYG90r5Z3m7nuNz2k6xPvW9cueL6lPFTg5yu1ney3IfxH+FajhMWpCwb9W58c13dGuTnzsmOtfJemuWMlRX1BI6I3r0FGzn16WZZ5w3bfNedHsLNVUsi2Bxu48GjNx8svEKNK57gOjl2BbxyXwMiM00paw5MbrEA22uOfh5Kc0/SxNrkQWqSR0amgbGxrGABrQAANwGwLIq843B/et9/wCCxnSGn/vP4XfgvBpnoFoiqDpJT+ufuu/BeX6T049J33Sp0y8EWi5Wv6aaMMroCw2EjbmJ/B3A/qnYVlbpTT+s4fun5L1/tRTeufuu/BTFTTtIq3Fqmz59NM+N7g8FroyWvbvyyUMTFsl7kgrpvKHRxTysqKY6zz0ZW2I1gOrJnbMbPJaJVYFNc/VuI2gi2R816eOalz3OSceyPYKg1V2PDmkg3uCDmCN47VOpqKUN6UbhwyKxYjTm19V2XYVEfbIijsfJzpkK2Pm5TaojHS/aN2a47eIW3T0kbxZ7GOH6zWn4hfMeG174JWSxO1XsNwfkeIOxfRWiuPsradszMjse31Hja3u4di5Opw6HqXB04smrZmCs0Kw+Xr0cBPEMDT5tspuCYBTUjS2mhZEDtttPe43J8SrJFzWzYIiKAEREAREQBERAERarpXpzBRu5v7Wb1GnJt9he7d3bUBtSgV2MwRfaSsB4XufIZrlNZpbVVL7Ok1GG/QZkPE7T4lQ7kkNaLuP5JJ4KWmgZ9PKB2I1glZIGwsa1rLg3NrlxtuzJ8gpMWHtAAuTbLcqmashY7VkkkkcNrYgbDsusOJ1ULhH9HbK2TXGsHa2bbG+8jbZaQyziqTKOCfJsYo4/VB77lZmQtGxoHgF4a8Bo1iBkNp7F4diEY2vb5rSOWT+TGlLhEkIsEFbG/JrgTw3r8NXdxaxj5HDaGi9u9G15JM00oaLuNgs9HhtVMAY4tVh9KQ2y4hu1UVLjEX0+Fkw1WNd0g61g70dbxsui6bYbNU0bmUz9VxsRY2D2+rrDZdZTyu6RKRrEuFaptJiNIx3DL5uCyM0ZleNaGsp5Ra+Q+bSVpseEMg6NVTyRu9ZzbtP72z3qVDhcB6cEhY7cWOIPuKlanwyHXc/cIxbnS5pFi0kZbLg2KtVVU1Cyma59y45k953qxnhqG0/0kxM5nV1tfnGdXuvddCnS9xzuFv2mRfllX0WMMkZrdUdqnwRTyi8NPK8etq2b4F1gral5KaJH6R+QsYYP9fwUj9HVYH+6vPcWE+QcoMtbqP1JGPift1XggkcRfapU12ZbTJHswxu2sabcQFKwuZ1PrGA83rW1gAM7bLgiyg/pGO/WA7f6qTHKHC4Nwpe5XdF/TaXVA6wY7vFj7j8lZ0+mbf7SJw7Wm/uNlqCLN4oPsWWWR0Wi0gp5erIAeDuiferMG+xcmIUuhxCWL7N7m9l7jyOSzlg8M0WbydPRa3hOlIfZswDT6w6viNy2QFc8otcmyafAREUEhERAQ8ZqjFTzSDayN7h3taSPgvmeimdI8PeSXvJc4naSbklfRmmLrUFWf2Ev8hXzhhfod3ySXwYNkoesPzuVnhMwE8jXGzi1ur2jO9vFVlB1h3fJS6qkbJ1hmNhG0eK0n2/RCMlDhU0BdqMZK0kng7jnfL3qYMSa1wEsTonXyLm5X7DsUGOCeIa8c7rDOz7Ee/Pctgq6xstA6Sdobdhy/WzDS3vOxUJI2EMZLUShwa9oaC3WF7Z7rrWcBEzZJJonZh7rsI6LhfZbd4K05Ow7WlLr9Rtu65UTRLXeXxxjMuOs49VovtJREF7NRMr289TEQ1LLB7TkD2Ot7iq+uxD6OTTUx1qh2U0xGzLqs7rrxPjDmu5nDx1TeSWw+scN3sqzkijxBus20NZGMxx/Fp47lH9FSFh+jsbWWeNZx2k5m5U6kNXTi1NUu1RsY/pN7gDs8CqvDJpX1Ipalz6dxBAdl1hsvfIgrahovWN6ksEzeNy09nHPxWmqHDJPyDTyoZlVUjZG73R/9rsverKiw3DMRYXxMDHjral45GH9Zoy+IUD/AGerSOk2Bg3kvuB4ALLhklFhfOSTVLHzPABazM2HotaLnxKpJRXxJ/ZqOmNDLh7hG9/ORSX5tx62W1rhsuOK2PEjraNlw/ugf4/6rTtMcYlxKQPLObhjvzbTtz2uPaVulbD/AO3jFkX8yOjca1tYHZ3KzvayNis5HMJjmjkqZBrCNxaxptYEAOc6285iyosRxqpxKd+tK+OFriGRscWgAGwvbae/is3JppH9B1mvaXU8h6Vrksds19XeCNqtarRq8jqnDZI54nkudE1zQ9hOZ1Qdo7DmpVKW/BD42KY4CyMawkkaeIc4HzUWt1pHtfNUukLG6rS/rWve2tv2q5rY5S0sfS1AJ3c2/b3gZq7xOJ40deJGuD2ssA8EOH1nR25jJazlFNUUipVuetHMVho8Op5J2tcyaoc27gDqtcXDWz3dG5VNjdB9CrXNH2E3TiO4X6zB3H3ELBp/SalLhlGdoj13A8bAfEuVvQUzsQw51IT/AOapbGFx2uFuhc8CLtPgVnFtPUi7Vqjxg1CyofK+Z7mU8QsXNNrvcRqgGx/JCh4pCaaudTBznMDGuaXEXOsOwDeomnUpgghw6JxLmAS1Lh6Um0NPx+6rfTr/AHqiqBsmgse8Wd8He5XWRuafYq4rTRgBe6RscTNd7gSBcDqi525L9hluXAgtc0lrmna0jcVlp6apNLU1FLG58zvqYNW12i95JBc+GXBMWY4TxTOY6P6VC1z2uBBbNGA2QEHZuK09T312M3j9tnuFbzojUF0JBz1XWHdYG3vWkRbFuOhbvq5B+v8AFo/BUzcGuNUkbEiIuY0CIiA1/lAk1cMrD/8AXl/kIXz1hozb3fJd+5THWwqs/wCER5kD5rgOHCxb3fJJfBjubHQdYd3yXnnIg9/PPkY4Holutm0jhYhQRjUETunIL8BmfIKxgqZpvsaGeQes9rWN83nYtGm6oi0uTJDiFOD0RPUHcCLNv23A+amGmmqnNdUWZG3qxN2d54lU2PYlW0YjL6eCPnL6p1i8tItkbADfxWHA8Yqqp7muqBFYA/VxMzGwm779nmpWKT7Fda5NnbTVEbnGB0bQ61y5tzYbANyw0eF1MbS1k4Y1xJIaxguTtvlmvbcCJHTq6p/77Wj+BoWI6NwnaZne1NMf8SssLZDyJE7CcNZTgjWBJ2k2Cx4jBTuOs6VrHD0g8A+d1TS6PU4OcLD33PxVxoXhlOysjvBCWuu0gsYRcjI5jbcBbvpmoWU9ZXRWS01CPtKph9qZp+Ll4L6AdWsY3umHyK7jHhMA2QQjujZ+CkCmYNjG/dC5NS8G1HBbUR21mt2c44/MrLA6gYbiRh7cz8Au7iJvqjyC9Bg4BFOuwaOIvxilLdXnGW7j+Cq3x4ec+djHebL6C1RwC/DGOA8grer9FNH2cKp8QoYxqieEDgXt/FYHOonOuypia7i2VoPuK70adnqN8gsEmGQu60MR72MPxCn1r2aHp/ZxaColAtHiUoHZPf8AxLLJHUyCzq6V4yNi+4y2ZHJfnK7hUMdbGRDE1roswGMAuHOzsB3LUP0bCBfm2DtA/BbrGnFOuTKU6dWbfV4fUTPY6eodKWdUu1bgHaLgbFNDJIpGTQO1ZWZZjJw3tcN4K57aMdXnG+zJIPg5S6eR3oVFQ3/9Cf5wVb02lVEard2bNFh0rnSyzEOlkJJPadw7AsmkeMGampoOZljfTkDnOi5rm6uq7IWPaO5UMVVVDq1Tj7ccZ+ABVtSvrywOH0aUG+R5xhyy/WCyko0r2NI6v2Z8YrY6mSlhpnythhjIvZ7Hc443c4+QOXEqyAkdSyte98r6V7J2OcSXc07oSMv2C5VMcVnjzloJPahcx/uyPuUabHKOdwDpXQyAW6YfG7PcSbA+ahRjWz3FyvdbG2wG4uN+a2/Qrqy97fgVpeHBojaGO1mgWBBuD4rctCdkv7v+JTl4LQ4NnREXKaBERAalysPIwmrIz6A/navn7QfAX4lK4SSlkMYBeG7XXvZo8jmV9VTwte1zHtDmuBDmkXBBFiCOC5nW8k/MTGowuo+jvN7xSAuhcDnq8QPO26ymwZsF0apaUAQwsafWtd573HNW6pxVVsOVVQyZf2lMRKw9uqPrB3apWWnx+nebCZrXeq+7H/cfY+5d+OUWtjinGV7lNymYZz1C9wF3RESDuGTv4SfJcu0ar+aqI37idV3c7K/wK709ge0g5tcCDwIIsV8+4xhzqaomgPoOOr2tObT5WUyXctjfY7BFLkv17rqp0TrhUUzHE9JvRf3jf4ixVxK1RaslqWl+CLUxXHaoVNIWPa8bWkEeBupNTU2yCjgrohaW5EY3ydmpZw9jXjY4AjxF1lWt6CVuvT6hOcZt+6c2/MeC2ReTOOmTR1J2giIqkhERAEREBxjlzdappu2NwI4dLL89i0+Vtmgdy2flumDq+CP1Yx73ErWcSfq636rT8LD5r1cSuGNf7k4cnykU7ZLrKw5qNAb2KlwtuQCbLplsZYm3yW8G7uW4YOPqWePxK0+Lat3oo9WNg4NHwuvLzcHbh4MqqMbpWSWEjGvH6wB+KnVWIxR/aSsb3uF/LaoUz5pyPo1LUTWyvzZYzv5yXVFu665mbGh45hzqMmakkfFaxc0Ho8Nh29xuuo8huk76xs4kbZ8YZdwHRcDrWPYcjkq6Lkqq6wg1szKeLL6qHpvPtPIDQfNdP0Z0bp6CHmaaPUbe7jtc93rOcdpRvsQW6IigkIiIAiIgCw1NJHILSMY8cHNBHkQsyICjfojR+jA2Pf8AVF8f/TIXL+WfQtsMcdZDzjg06kus9zyGnqOu65sDlt9ILtii4pQMqIZIZRrMkaWuHYRbzV4zcWVcUz5l0LxfmZ9UnoS5Hsd6J+XiulErk2kOCPoqmWmkveN3Rd6zCbseO8e+63zRTGhNCNY/WMyd28HeK7Y7nPOLJEpuSvIKyVBu4rEu1cGUtmbHorinMSg2JD+iQLZ32dYgbe1dA/SLt9PP5RH4PXHg8rqmiOMCogFz9YzouG88HeP4rz+rxNPUdOOaexN/SX7Gf7g+Tk/Sn7Gf/ln8VPRcRsV/6U/Yz/8ALP4r9OJ/sZ/uf1U9EBA/SJ/uJ/Jnzevz9ISf/Fm84P8AMVgq/SHFG0tNLO7ZGwnvPojxNgpSbdIhnBtNK41GLSuIIDLNsS06uoLEXaSNt96osVlPNvd67tUdwzKz0LXEPldnJISe8uNz8VWY5KNYRg3EYsfaObvw8F72GHu/So4JO/7IsE4AsVYRvVOrGmkv+di1yR7mXxextmA0pnmhjHpuaD3HrHyuuzRaFUY60b5P+JLK4fdLtX3LQuRjCi+R9Q4dGIajO17syfBv8y68vD6h++vB6GFe2yBQYJTw/Y08MfsRsB8wFPRFzmoREQBERAEREAREQBERAEREBz7le0NNZTieFt6iAEgDbJHtdH2neO243rg+F4iYJBI3ZscOIO0FfXK4Xyw6CGB7q2mb9S83naB9k8/2oHqk7eBN95W2LJWxWUbPNNUNkaHtNw7Yos1WdbLctLwLHOYdqOddrs/ZPEfgtinmuLg3334r2umayHBl9hMkqSc7kfBWWjWkL6WZsgJc3Y9vFu8d+8LUXzu4qVROOe0rrydPFwaZmptOz6Roaxk0bZIzrNcLg/nes64xodpQ6kfquu6J21t9h9ZvArr2H18czA+Jwc08N3YRuK+b6jBLFKnwejjyKSJKIiwNAuRcreO8/K2ijPRYQ6Y7i/0WeAzPaRwW26faZMo4yxjgZ3DLfzYPpu7eA+S4wBe801wLkgHrOJzJ7yd67ekwtvUc+aaSoyV87YmAi1wLM7Tvd3Barq796k1tW6R5LstzRuDdwCjr14R0RpFIJNWYXjNT8CpXyytjjbrPe4NaOJPyUF+2wXduSPQY0rPpVQ207x0GnbGwjaeDj7h4qnU5ljx2+SmjVKkbtoxgzaSmjgb6I6R9Z5zc7z+StURfPttu2dqVBERQSEREAREQBERAEREAREQBERAF5kjDgWuAIIIIIuCDtBG8L0iA+c+Vfk1fRF9TSN1qV2b2jN0F/eWdu7etHwfGiwc283bsB4f0X2G5oIsRcHaDsI4LjHKHyLiQunw7VY7Mupzk0n9m7Y0/qnLuWuLNPFLVFlJwUlTOesOtn5EK4pGWb3rSWyT0Upinje0tPSjeCCM9ov8A6FbbhmKxzDoOz9U7f6+C97H18MyrhnDLBKD+idvUzCcYmpna8Ly07x6LuxzdhUCW+5Y3O1RtWGVp7dv9/wAIUqOm4ZyoC1qiEg+tGcu/Vd+Kr9JOVJ7gY6NmpfIyyEXHssF7HtPkueCpBB3d6j81ckg5fm65F08Ltou+olwSKiSx5x5Msjje79l/WtvPeoU8znm7jc/nJTuYBGaR0AOQuSdwzJ7gt45ElRVXLdlS+AHaFjiw5z3BrA5znGzWjMk8AF0HA+TWpnN3jmWcX9bwZt87LqejOiFNRD6pl5CLGR2bz3eqOwKs+sUFtuaRwN/Rp/J1yZiDVqKsB0u1ke0Rnc524u+C6eiLzcuWWSWqR1xgoqkERFmWCIiAIiIAiIgCIiAIiIAiIgCIiAIiIAi/UQFbjWA09WzUqYI5W7tZoJHsu2t8CueYpyF0LzrQSzwHgCHtHdrdL3rqqIDkEPI5UMPRxIFu4Pgubd4kuprOSiX0quM90Lv8xdSRaLLNbWUeOL5Ry1nI83a6rdfsjHzeVLh5Iacdaomd3ag+RXR0VvyMnkj0oeDUaTk6ombWySe08/BtlsVBhUMItFFGz2WgHz2lTEWbk3yy6ilwfiL9RVJPxF+ogPxERAEREAREQBERAEREAREQBERAEREAREQH6iIgCIiAIiIAiIgCIiAIiIAiIgPx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11" name="10 Imagen" descr="six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564904"/>
            <a:ext cx="2764450" cy="2127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CuadroTexto"/>
          <p:cNvSpPr txBox="1"/>
          <p:nvPr/>
        </p:nvSpPr>
        <p:spPr>
          <a:xfrm>
            <a:off x="251520" y="6488668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Rosario Ibarra, Marlene Garza, Martin Beltran, Luis Riveros, Julio Godinez, Jessica Castillo. 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1412776"/>
            <a:ext cx="9144000" cy="4032448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476672"/>
            <a:ext cx="3882380" cy="457200"/>
          </a:xfrm>
        </p:spPr>
        <p:txBody>
          <a:bodyPr/>
          <a:lstStyle/>
          <a:p>
            <a:pPr algn="ctr"/>
            <a:r>
              <a:rPr lang="es-MX" sz="6000" b="0" dirty="0" smtClean="0">
                <a:ln w="19050" cmpd="sng">
                  <a:solidFill>
                    <a:srgbClr val="310AC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Six-sigma </a:t>
            </a:r>
            <a:endParaRPr lang="es-MX" sz="6000" b="0" dirty="0">
              <a:ln w="19050" cmpd="sng">
                <a:solidFill>
                  <a:srgbClr val="310AC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060848"/>
            <a:ext cx="6912768" cy="2736304"/>
          </a:xfrm>
        </p:spPr>
        <p:txBody>
          <a:bodyPr/>
          <a:lstStyle/>
          <a:p>
            <a:pPr algn="just"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>	Es una metodología de calidad de clase mundial, aplicada para ofrecer un mejor producto o servicio, más rápido y al costo más bajo.</a:t>
            </a:r>
          </a:p>
          <a:p>
            <a:pPr algn="just"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>	</a:t>
            </a:r>
          </a:p>
          <a:p>
            <a:pPr algn="just"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>	La metodología 6σ. utiliza herramientas estadísticas para mejorar la calidad. Estas  herramientas son para conocer los problemas en el área de producción y saber el porque de  los defectos. </a:t>
            </a:r>
          </a:p>
          <a:p>
            <a:pPr algn="just">
              <a:buNone/>
            </a:pPr>
            <a:r>
              <a:rPr lang="es-MX" sz="2000" b="1" dirty="0" smtClean="0">
                <a:solidFill>
                  <a:schemeClr val="bg1"/>
                </a:solidFill>
              </a:rPr>
              <a:t/>
            </a:r>
            <a:br>
              <a:rPr lang="es-MX" sz="2000" b="1" dirty="0" smtClean="0">
                <a:solidFill>
                  <a:schemeClr val="bg1"/>
                </a:solidFill>
              </a:rPr>
            </a:br>
            <a:endParaRPr lang="es-MX" sz="2000" b="1" dirty="0" smtClean="0">
              <a:solidFill>
                <a:schemeClr val="bg1"/>
              </a:solidFill>
            </a:endParaRPr>
          </a:p>
          <a:p>
            <a:pPr algn="just"/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3314" name="AutoShape 2" descr="data:image/jpeg;base64,/9j/4AAQSkZJRgABAQAAAQABAAD/2wCEAAkGBxQTEhMUExQVFhUUFxcYFhUVGBkVFhYZFRUWGBgYFxcYHCggGBwlHBYVIjEhJSkrLi4uGB8zODMsNygtLisBCgoKDg0OGhAQGi8lICYsLCwwLCwsLCwsLCwsLywsLCw0LC0sLCw0LCwsLCwsLCwsLC80LCwsLCwsLCwsLCwsLP/AABEIAL4BCQMBIgACEQEDEQH/xAAcAAEAAgMBAQEAAAAAAAAAAAAABQYDBAcCAQj/xABCEAABAwEEBgcFBAkEAwAAAAABAAIDEQQFITEGEkFRYXETIjJSgZGhQmKxwdEUcpLhByMkM1OCosLwNENjslSz8f/EABoBAQADAQEBAAAAAAAAAAAAAAACAwQBBQb/xAAuEQACAQMDAwEHBAMAAAAAAAAAAQIDETESIUEEE1EiMkJhcZGhsRQkgfAFI4L/2gAMAwEAAhEDEQA/AO4oiIAiIgCIiAIiIAiIgCIiAIiIAiIgCIvhNM0B9RR895bGCvE4D81oyyud2nHkOqPRTUGyDqJE0+ZozcBzIC8C1x99vmFA/Z290Hnj8VoWuaBuBb+HA+hBUtCWWQ7jeEXNrq5L6qW6CSMdJZ3v36jsz558ipvRy/BaGkEUkZTWG8HJw4cNi5Km0rolGom7EyiIqywIiIAiIgCIiAIiIAiIgCIiAIiIAiIgCIiAIiIAiIgCIiA8SyBoJOQUPabQXnHAbG/XeV6t0+u4j2Wmg4nafl5rArYRtuUVJ32QRa9strIhV5pXIDFx5DaoK3Xo9wxPRR5Z9d3Co+DcVJySIRi2SV63qyNrmg1fQijcdWozcdlFXrgvFjZSZaYg9d3sn88vJb9jul8gpToYznUfrXA7hkzmangFuSaMWc06rhQUwccedaqO73J3jFWNq7r0EznBgOq2nWOFSdgHIFaF3Ho71Y1uUjX63Is1z/U0KXs1nZEzVaA1ox+pJOfNRuhMJntVotp7ArDD72I13eGq0V36ysxF3K8zVi8oiLMawiIgCIiAIiIAiIgCIiAIiIAiIgCIiAIiIAiIgCLWtNvjj7TgFBW3S+NvYFVJQbwRlOKyyzLxI8AEkgc1z23aZyd4MHOigpNJ9c0EpcdzKuPkFaqEuSl9RFYLwZ6RNdmSBltLlA3vLOwB5q0E4UOI5/mVm0bverAyVksdDRj5Y3xsfXJoc4Aa24bVnvuK0S1jbGAyvaJbjTbvHgKpOJynIh7qjlmLi1oJrjK81A4aubjtpgMVZLDdTIzrGr5O+7McGjJg5L7c93iCMMrU1Jcd5O7hgB4LeRRsJTbwEUZed/wQYPeC/wDhs68h/lGXM0Cq153rNaatP6mE+w01kePfeMh7rfNWKDZU5JE7O59vebPZyRA00tFoGXGKI+047TkPQ3ixWRkUbI42hrGANaBsAXNrrvmSBoZGdVjcmjsjwyVnu3S9rqCUU94fMfRQqQlxgtpTis5LSixQ2hrm6zXAt3g4LTtF47GCvvHLwG1UJNmhySJAla8tvjbm9vx+ChnvfIT1XyauBILQ0EgGlC4bCNm1BGR/tvH8lf8ArVTUVyytzfCJE33B3/QrPBeET8GvaTuyPkVDni1/jG/5tWnabujfkNR2wtGr5t27F3RHyR7klwW5FULkvqSKYWec1DjRjzvPZFdoOXA4creoSi4sthNSV0ERFEkEREAREQBERAEREAXwlR96XxHCCXOFdypFq0ltFseY7JG59DQkYMb955wHLNWRpuW5XOoo7clyvK/4ohnU7gqZemm7nu6OKpccmRgvef5W1K3rv0BL+tbJi8/woiWM5Of2neGqrfdt1w2durDEyMbdUAV4uObjxKlenHG5C1SedjnlnuC8LRi5jYWnbM6rvCNlfI0UxZP0dszntEsh2tZSJnpV3qro+VrcyBzNFpzXxC3N4R1ZvAVGCz9zSseiFij7NmjJG2QdK7zkqVMxRNaKNAA3AUHooWXSmAbSfJa7tMItx8/yUXGbyTU4RwWKaFr2lr2hzXCha4AgjcQcwod+jbB+6lmhHdY4PaOTJQ4NHBtFqDTGLunz/JbEWlcJzqPJFGaOOVOWT4dH5P8Ay5fBkNf/AF/JfRotGf3ss8vB0hY082xBgPIhb8F8wvyePHD8lvNcDiMRwXHKSOqEHghpdErE5ob9mhAGWo0McP5mUPqoK36AUxs0zm/8cvXZyDu0PHWV3RFUkuTrpxfByC32WWzuDbRGWVwDx1o3fdeMK8DQ8F8jYXEAYk5UXXLRA17Sx7Q5rhQtcAQRuIOaqcWj8VnneYyS2gox2PRk1qATiRSmeW/FaIVr5yZp0dO6wfbpsJiZQkkuprY4cBTgt9FqXjbmxNdVwDtU6ra4k0wwzzoot8hLgmbnb+r1u+5zuYJo0/gDV7ktR9keJ28lpWG/bLqtY2QANAaAQRgBQZii24ehd2XtdwDgfhiqfmaGnhGxZ5C4VO+nPio+8XVkp3W+rjj6NapQNooV7qved7j/AE9X+1djk5PaJWNMTR1mLe2ZGhvPpGavqV0ZUC74vtt4BwxgsZqTsdL7LRyPW/lbvV/UqrwiNFZYREVJeEREAREQBEWC2WtsTS55oAgMr3gCpNANqp1/aX9foLM10krsmsxdzPdHErUltlpvJ5bZz0VnaaOnIwNMxGPbPHIeis10XRZ7FGQwUr25HGskh3udt5DAbAFakoZ3fgpcnPGy8leu3Qp8xElvfrbRBGSGD77xi7kKDmrhGyOFga0MjY0UDWgNAHABV29dLQ2rYhU71Tryv1zydd55BScZS3k7IipRjtFXZfbfpTEzBvWKr1t0sld2eqFTJLxPsjxOK1n2lxzcfh8EvTj8RapL4FitF5vd2nnzotJ1rbtcPioVF3veEOx5ZL/bWb/Q/RfRbGd74qHRO/Ifp4k42ZpycPNe1ALJHO5uRPy8lJV/KIvp/DJxriMit+xXxLEeq4/5vGRUDBeAODhTiMlvAq1OM0UtSgy93Rpa19Gy9U94ZeI2c/grM1wIqMQciuPAqwaN6RGFwZIaxE/grtHDePHnTUo8xLqdfiR0JQErqyS7w+n9DaelFPNNcQoa+bI9rumjaX1AEkY7RAyeze4VILdoyxABpg9y6om1sQl82S0SYQyhjaYgdVx/moT5UVfguGVjqyh7m7SzVLieJqT5q32W1MkBLHB1MCNrTuc04tPAhZlY43KozaKbaoWNpqiSvdcAKc9p8l9hI2gj0CuDwKY0pxyUQ+8bPrasTOnkHsQN6Sh94jqM5uIXO34J90w2Nsxp0Zc0d4ktb4AYu+HEL5JaJLS42WyHs9We006kW8Nx60h3VwrntEjHcVptP+pd0EJ/2IXVkeN0sw7I3tZ+JWew2OOFjY4mNYxuAa0UA/zempRxuzmmU87Iw3NdcdmibFEKNbtOJcTm5x2klbqIqW7l6VgiIgCIiAIixWmdrGlzjQNFSUBivG3MhYXvIAA2qoWWwy3m8Sz6zLIMWR4tdON52tj9XcBic1ks5vB/2ifCyMNYozlNT23D+HuHtZ5ZtJNKQ0FkZoBgT/nwV0YtbLP4KJSUt3jx5Ja8r7iszAyMN6oo1rQA1oGQACoV86QukJ1nE+6PmoW23i55OJx27T9FpJqUfZ+p3S5e1jwbE1rc7bQbglgsT5nhjBicycgNpPBa6vGiljEcIcR1pMTy9kfPxXn/AOQ6t0KTnzhGmhRUpWWDJYNGYWAaw13bS7LwbWg8arfN0wfwo/wN+i2NZNZfHVKtapLVKb+p6apxSskQd5aLRuBMf6t2zMsPMHLmPJUueFzHFrhRzTQg7F0/WVS01swDo5B7QLT4Yj0J8l7P+J62r3OzUldPF8r+TN1FFKOpFaREX0hhCIiALYslqLDj2fhxC10XU2ndHJRTVmT4KLSuyWoLd2XL/Pit1bYy1K5gnHS7F50EvMvjdC49aGmrxY6tPIgjlRWlcz0QtGpbYhska9h/Drj1YumLJWjaRsoyvE0bddMMp1pI2ucMn0o8cnijh5rnN8wujmkY2WcNDjQdNJgK4Zu3UXVFzPSc1tEn3j6GnyUqD3sQ6hK1yIstlD7RZmv1pA6aMESOdICNapBDyRSi7BDC1gDWtDWjINAAHIBcu0Zh17fZx3NeQ8msLR/U9q6dJamNzc0eK7Xykc6fDZmRaRvaHvj1+izQ2yN3Ze0ndXHyVFmaLozoiLh0IiIAiIgCql4n7bM6KtLLAf17tkj8xEDupi7gQPawltIbY5kYZH+9mOpHwJzceDRUlVK/7yZZoW2eI4Nzdte44uceJNSrYLkqqPj+/I9aVaSinRx4NGAAwy2D/MFQ7ROXmp8ty8zSlxqV4XJS4WDsY8vIREUSYCsNhv6V1a6uFMaGp4nHgq8t27M3ch81k6ylCdNuSvY0dNJqaSZYRe8nu+v1Xtt5v4ev1UUCsrCvMj09J+6j0HKXklmXg7h6/VQV83s5znRuaxzQcKh1QaY0IdniVvMcom+oKODxk7PmPy+C09P09FVPZ+Rnrylo2ZGoiL1TzwiIgCIiA2buPXHEH6/JSyibvHXHCvwUstVH2THX9o3NH/8AXWQe+/0ieurLmehEGvbwdkMTnHg6QhjfMa/kulkqqu/UXdOvSfHuoCTkBXyXPpbrdLI57+qCa02muPh/mCtdstZfgMG+rvyUJeV5NjOqWuJpXAClD48FGL0K4n63ZGOx2NkbiWNoSKFw7RGdC7OmGQovs7mg5t8SPmtB14slDo9V1XNdSoFMGl2OPBRbrPgoSqk40i12VjXbGnwBS0XWx3Zqw725eLclWLkgBtMeGWs7yaaetFdVZTk2rlVSNmaF0X3JDM2C0GocQGP3E4Nx2gnDgVb1znTvCFrx2gaDfiK/EBdFbkK5rlVLZonRk3dM+oiKouCIsdol1Wud3QT5CqAqd93iGySyk9gGGLhTGV/i6ja+45c2t1qMji4+Cl9JrYerHXIdbiTi4+LqlQCtm7elFUFf1MIiKBYEREAXuKQtII2LwvUUZc4NaKkmgHErjSaszqdndEyDUA78V6aVmlsT4wA8UwArsNBsK+Q2GSQO6MZDtZAHmvGjFqek9ZyWjUGOUVekxLy2poKYbK0XkW97SQaVBoQRQgjZgteeXWcXYY7uS9GlScZXZhq1VKNkeERFpMwREQBEX1orgNqA3rrjzd4fM/Jb7nUBJ2LzBHqtA3LJYbvNrnZZ211T1pnD2Ywccdhd2RzrsW2C0x3ME3rlsXP9G13ltndO4da0u1hv6NuEY8es7+dTl6z5MG0Vdy2DxPwUhHGGgNaKAAAAZADAAKCtco6aUEio1aDhqA/ElZE9UrmtrRCyPig78ZWQfd+ZU4qzetprK/hQeQ+tUqv0nKK9Ro2NwbNj3JKc9QrYkYKKNcayNO6p+XzW7JLh+f5LMarHy5X0tcfvB4/pJ+SuS54bTqTRP7r2k8q4+lVbrxvB7n/Z7KA+0EYn2IGn25Ts4NzK0UcNGaut0zUtEP2y3QwNxjsxEs52VBqxnMlow3a25dAUXo9cjLJFqNJc5x1pJHdqR5zcfkNgUolSV3sdpw0rfIREUCwKN0htOpA878PPP0qpJVrTuWkDeZPk381KCvJEZu0Wcptsus9zt5WFERu51KysEREAU5o5cXT1e8kRtNMM3HdXYB81Brpd22boomR91orzzcfMlcB5guWztyiZzcNY+bqrZjskbTURsBG0NAPmAvVUqgIvTRgdZtbIRdYjfXq+eIp47150CAZZCalwlc57R3cmU4dmqx6Zv/Y5uOoPORiw6CSfsjR3XvHmdb+5at/03/RTt3f4LD0be6PILFNYYndqNh5tH0WSqVWUuKdpRcbYgJIgQ0mjm56pORFdmzyVcXSr0g6SGRm9ppzGI9QFzVAERF0BSF3Wf2j4fVYbFZdbE9n4qQtE4YMeAa0CpJOADQMydyvpU+WZ61T3ULRKRQNBc9xDWMGJc44ABdI0P0f+yQ9ahmko6ZwyrsY091owHidqjtCtFzF+02gfr3DqMzELTs4vO07MhtJsV63myBhc4iuwLlWep6YilT0rVIXteTYWFxOOwLjuk13S3m95hY58kILi4UoAfYJ2k7hjgrA0Wi9JiIyWQtNJJjkPdjHtP9Bt2A9Dui64rNE2KJuq0eJcTm5x2uO9RajCNnu2LOq/gfm6LSm3wasfTys6LAMcAdWmGqQ4GoG45LQtd9WiQkvmeSTU46uJ4NoF+l740bstq/fwRvPeIo78QofVV2T9FF3E1Ecg4CR1PWqocb8kXQmsM4rHpVaA2ms0nvFtXfT0W1d1/wBuldqRgyudkBHrHwDQu1WP9Gt3Rmos4cffc93oTT0VlsVgihbqxRsjbuY0NHomlE1Tq8yOW6PaBW2ch9tl6Fn8NgbrnnQUbzNeQzXTrquuKzs6OFga3M7XOO1znHFx4lbqKV+EXRjb4hERcJBERAFWdPIqwNO51PxNP0VmWhfli6aCRgzIq37wxHqFKDtJMjNXi0cNRbFui1XnClfQ7R5rXXWrOwi7q4REXDpuXPDrzxN98E8m9Y+gXRKqjaKsraAe61x9KfNXXWXAZKpVYQ/EjgPUn6L1rICH0zd+zEb3MHrX5LV0BkpHI040eHU5tA/tWbS81haN8g9GvWlocaOlG9rT5Ej+5bor9q/mZm/9yLt9oZ3PVYZZATgKDcsGsvL308x6kBYTSZtZc1tkerI9vdc4eRIXRtZUS+oj9plAFaur5gH5ogRy3LJY9bF2W7afyWaz2INxdifQfVb12WOa1uLbM3qg0fM792zfQ+273R40WiFK28jNOtf0wMEk1C1jGl8jsGRsFXOPAbuOwK9aJaI9CRPaKPtHsgYshB2N3u3u8Bx3rkuGz2BheTWRw68z6azuA7rfdHjXNRdr0kmtTjFYI9eho6Z3ViZzftPutqUlNz2jjyIwUN5Z8EvpHpNFZWElw1t3+ZqtWC4LRb3iW160UBxbFi2WT722NvDtclO3DojHC4TTOM9oz6R46rD/AMbPZ54nlkrKq9ajtH6lmhy3l9DFZbMyNjWRtDWNFGtaKADgFlRFUXBERAEREAREQBERAEREAREQHP8AT3R6hdOwdR2MgGbHd/7p27s9uFAkjIND/wDeS78RVUbSPQetX2UChxMDjQc4nez904cRkrU1JWeSppxd1g5wi2bTYyxxY4Fjx7Eg1XeFcCOIWB8ZGYIXHFrJKM1LBN6Ij9Y87mfFw+itesqtol2peTfiVZNZQJH1jus7wHpX5rJrLVhdi/7w/wCjFm1kBE6TmrWDiT5D81paOmk3NpHwPyWzpEamMfe/tWjd5LJGuIwFa78QR816VNft7fMxTdq1/kWzWWK0yUbU72/9goO2aQtbta3nifALxDZbXaOsyFwb/FtB6GMcRrYkcgVjVF+9sXOusR3JK03sB2BXicB+ahG2h00hbCx00ppUMGA2Avdk0YbSpixaOQE1nmktTv4Nla4RDg54xPPWbyVrslltAYI7PDDY49lQHv56jKNrzdVTvGGPuQtOftfb+2IG79CQAJLwlbqjHoWO1Yx99+BfyFBzUu2/9YCK74OkDeqHNAjgZTZrdnDcKngt2LRiInWnc+0O/wCY1YOUYo3zBPFTbGAAAAADIDABVSnfO/4LY07Y2/JV4tFXTHXt0pl29CwlkI5+1J40HBWaCBrGhrGhrWiga0BrQNwAwCyIoOTeSyMUsBERRJBERAEREAREQBERAEREAREQBERAEREBq3hd0U7dWaNkjdzgDTiNx4hVe2/o+hNTDLLD7telZ5P639SuSKUZyjhkZQjLKOcnQq2xV6KWzvrmSHwk04AOHqsT7lvNv+1G77sjf7gF0tFPuvlL6EO0uG/qcwFz3lj+zgVxP62L5Fexo3eTtkLfvzO/taV0xE7r8I52V5Zzhmglsd27RCzfqMc/1dqrdg/Ryz/dnfJwNWt8NRzT6q9IjrT8nVQh4IG79FIIcYxqHexrGu/Hq6/9S323PDWpYHnfITIfN5K30UHJvkmopcHxrQMAKDcF9RFEk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13316" name="AutoShape 4" descr="data:image/jpeg;base64,/9j/4AAQSkZJRgABAQAAAQABAAD/2wCEAAkGBxQTEhMUExQVFhUUFxcYFhUVGBkVFhYZFRUWGBgYFxcYHCggGBwlHBYVIjEhJSkrLi4uGB8zODMsNygtLisBCgoKDg0OGhAQGi8lICYsLCwwLCwsLCwsLCwsLywsLCw0LC0sLCw0LCwsLCwsLCwsLC80LCwsLCwsLCwsLCwsLP/AABEIAL4BCQMBIgACEQEDEQH/xAAcAAEAAgMBAQEAAAAAAAAAAAAABQYDBAcCAQj/xABCEAABAwEEBgcFBAkEAwAAAAABAAIDEQQFITEGEkFRYXETIjJSgZGhQmKxwdEUcpLhByMkM1OCosLwNENjslSz8f/EABoBAQADAQEBAAAAAAAAAAAAAAACAwQBBQb/xAAuEQACAQMDAwEHBAMAAAAAAAAAAQIDETESIUEEE1EiMkJhcZGhsRQkgfAFI4L/2gAMAwEAAhEDEQA/AO4oiIAiIgCIiAIiIAiIgCIiAIiIAiIgCIvhNM0B9RR895bGCvE4D81oyyud2nHkOqPRTUGyDqJE0+ZozcBzIC8C1x99vmFA/Z290Hnj8VoWuaBuBb+HA+hBUtCWWQ7jeEXNrq5L6qW6CSMdJZ3v36jsz558ipvRy/BaGkEUkZTWG8HJw4cNi5Km0rolGom7EyiIqywIiIAiIgCIiAIiIAiIgCIiAIiIAiIgCIiAIiIAiIgCIiA8SyBoJOQUPabQXnHAbG/XeV6t0+u4j2Wmg4nafl5rArYRtuUVJ32QRa9strIhV5pXIDFx5DaoK3Xo9wxPRR5Z9d3Co+DcVJySIRi2SV63qyNrmg1fQijcdWozcdlFXrgvFjZSZaYg9d3sn88vJb9jul8gpToYznUfrXA7hkzmangFuSaMWc06rhQUwccedaqO73J3jFWNq7r0EznBgOq2nWOFSdgHIFaF3Ho71Y1uUjX63Is1z/U0KXs1nZEzVaA1ox+pJOfNRuhMJntVotp7ArDD72I13eGq0V36ysxF3K8zVi8oiLMawiIgCIiAIiIAiIgCIiAIiIAiIgCIiAIiIAiIgCLWtNvjj7TgFBW3S+NvYFVJQbwRlOKyyzLxI8AEkgc1z23aZyd4MHOigpNJ9c0EpcdzKuPkFaqEuSl9RFYLwZ6RNdmSBltLlA3vLOwB5q0E4UOI5/mVm0bverAyVksdDRj5Y3xsfXJoc4Aa24bVnvuK0S1jbGAyvaJbjTbvHgKpOJynIh7qjlmLi1oJrjK81A4aubjtpgMVZLDdTIzrGr5O+7McGjJg5L7c93iCMMrU1Jcd5O7hgB4LeRRsJTbwEUZed/wQYPeC/wDhs68h/lGXM0Cq153rNaatP6mE+w01kePfeMh7rfNWKDZU5JE7O59vebPZyRA00tFoGXGKI+047TkPQ3ixWRkUbI42hrGANaBsAXNrrvmSBoZGdVjcmjsjwyVnu3S9rqCUU94fMfRQqQlxgtpTis5LSixQ2hrm6zXAt3g4LTtF47GCvvHLwG1UJNmhySJAla8tvjbm9vx+ChnvfIT1XyauBILQ0EgGlC4bCNm1BGR/tvH8lf8ArVTUVyytzfCJE33B3/QrPBeET8GvaTuyPkVDni1/jG/5tWnabujfkNR2wtGr5t27F3RHyR7klwW5FULkvqSKYWec1DjRjzvPZFdoOXA4creoSi4sthNSV0ERFEkEREAREQBERAEREAXwlR96XxHCCXOFdypFq0ltFseY7JG59DQkYMb955wHLNWRpuW5XOoo7clyvK/4ohnU7gqZemm7nu6OKpccmRgvef5W1K3rv0BL+tbJi8/woiWM5Of2neGqrfdt1w2durDEyMbdUAV4uObjxKlenHG5C1SedjnlnuC8LRi5jYWnbM6rvCNlfI0UxZP0dszntEsh2tZSJnpV3qro+VrcyBzNFpzXxC3N4R1ZvAVGCz9zSseiFij7NmjJG2QdK7zkqVMxRNaKNAA3AUHooWXSmAbSfJa7tMItx8/yUXGbyTU4RwWKaFr2lr2hzXCha4AgjcQcwod+jbB+6lmhHdY4PaOTJQ4NHBtFqDTGLunz/JbEWlcJzqPJFGaOOVOWT4dH5P8Ay5fBkNf/AF/JfRotGf3ss8vB0hY082xBgPIhb8F8wvyePHD8lvNcDiMRwXHKSOqEHghpdErE5ob9mhAGWo0McP5mUPqoK36AUxs0zm/8cvXZyDu0PHWV3RFUkuTrpxfByC32WWzuDbRGWVwDx1o3fdeMK8DQ8F8jYXEAYk5UXXLRA17Sx7Q5rhQtcAQRuIOaqcWj8VnneYyS2gox2PRk1qATiRSmeW/FaIVr5yZp0dO6wfbpsJiZQkkuprY4cBTgt9FqXjbmxNdVwDtU6ra4k0wwzzoot8hLgmbnb+r1u+5zuYJo0/gDV7ktR9keJ28lpWG/bLqtY2QANAaAQRgBQZii24ehd2XtdwDgfhiqfmaGnhGxZ5C4VO+nPio+8XVkp3W+rjj6NapQNooV7qved7j/AE9X+1djk5PaJWNMTR1mLe2ZGhvPpGavqV0ZUC74vtt4BwxgsZqTsdL7LRyPW/lbvV/UqrwiNFZYREVJeEREAREQBEWC2WtsTS55oAgMr3gCpNANqp1/aX9foLM10krsmsxdzPdHErUltlpvJ5bZz0VnaaOnIwNMxGPbPHIeis10XRZ7FGQwUr25HGskh3udt5DAbAFakoZ3fgpcnPGy8leu3Qp8xElvfrbRBGSGD77xi7kKDmrhGyOFga0MjY0UDWgNAHABV29dLQ2rYhU71Tryv1zydd55BScZS3k7IipRjtFXZfbfpTEzBvWKr1t0sld2eqFTJLxPsjxOK1n2lxzcfh8EvTj8RapL4FitF5vd2nnzotJ1rbtcPioVF3veEOx5ZL/bWb/Q/RfRbGd74qHRO/Ifp4k42ZpycPNe1ALJHO5uRPy8lJV/KIvp/DJxriMit+xXxLEeq4/5vGRUDBeAODhTiMlvAq1OM0UtSgy93Rpa19Gy9U94ZeI2c/grM1wIqMQciuPAqwaN6RGFwZIaxE/grtHDePHnTUo8xLqdfiR0JQErqyS7w+n9DaelFPNNcQoa+bI9rumjaX1AEkY7RAyeze4VILdoyxABpg9y6om1sQl82S0SYQyhjaYgdVx/moT5UVfguGVjqyh7m7SzVLieJqT5q32W1MkBLHB1MCNrTuc04tPAhZlY43KozaKbaoWNpqiSvdcAKc9p8l9hI2gj0CuDwKY0pxyUQ+8bPrasTOnkHsQN6Sh94jqM5uIXO34J90w2Nsxp0Zc0d4ktb4AYu+HEL5JaJLS42WyHs9We006kW8Nx60h3VwrntEjHcVptP+pd0EJ/2IXVkeN0sw7I3tZ+JWew2OOFjY4mNYxuAa0UA/zempRxuzmmU87Iw3NdcdmibFEKNbtOJcTm5x2klbqIqW7l6VgiIgCIiAIixWmdrGlzjQNFSUBivG3MhYXvIAA2qoWWwy3m8Sz6zLIMWR4tdON52tj9XcBic1ks5vB/2ifCyMNYozlNT23D+HuHtZ5ZtJNKQ0FkZoBgT/nwV0YtbLP4KJSUt3jx5Ja8r7iszAyMN6oo1rQA1oGQACoV86QukJ1nE+6PmoW23i55OJx27T9FpJqUfZ+p3S5e1jwbE1rc7bQbglgsT5nhjBicycgNpPBa6vGiljEcIcR1pMTy9kfPxXn/AOQ6t0KTnzhGmhRUpWWDJYNGYWAaw13bS7LwbWg8arfN0wfwo/wN+i2NZNZfHVKtapLVKb+p6apxSskQd5aLRuBMf6t2zMsPMHLmPJUueFzHFrhRzTQg7F0/WVS01swDo5B7QLT4Yj0J8l7P+J62r3OzUldPF8r+TN1FFKOpFaREX0hhCIiALYslqLDj2fhxC10XU2ndHJRTVmT4KLSuyWoLd2XL/Pit1bYy1K5gnHS7F50EvMvjdC49aGmrxY6tPIgjlRWlcz0QtGpbYhska9h/Drj1YumLJWjaRsoyvE0bddMMp1pI2ucMn0o8cnijh5rnN8wujmkY2WcNDjQdNJgK4Zu3UXVFzPSc1tEn3j6GnyUqD3sQ6hK1yIstlD7RZmv1pA6aMESOdICNapBDyRSi7BDC1gDWtDWjINAAHIBcu0Zh17fZx3NeQ8msLR/U9q6dJamNzc0eK7Xykc6fDZmRaRvaHvj1+izQ2yN3Ze0ndXHyVFmaLozoiLh0IiIAiIgCql4n7bM6KtLLAf17tkj8xEDupi7gQPawltIbY5kYZH+9mOpHwJzceDRUlVK/7yZZoW2eI4Nzdte44uceJNSrYLkqqPj+/I9aVaSinRx4NGAAwy2D/MFQ7ROXmp8ty8zSlxqV4XJS4WDsY8vIREUSYCsNhv6V1a6uFMaGp4nHgq8t27M3ch81k6ylCdNuSvY0dNJqaSZYRe8nu+v1Xtt5v4ev1UUCsrCvMj09J+6j0HKXklmXg7h6/VQV83s5znRuaxzQcKh1QaY0IdniVvMcom+oKODxk7PmPy+C09P09FVPZ+Rnrylo2ZGoiL1TzwiIgCIiA2buPXHEH6/JSyibvHXHCvwUstVH2THX9o3NH/8AXWQe+/0ieurLmehEGvbwdkMTnHg6QhjfMa/kulkqqu/UXdOvSfHuoCTkBXyXPpbrdLI57+qCa02muPh/mCtdstZfgMG+rvyUJeV5NjOqWuJpXAClD48FGL0K4n63ZGOx2NkbiWNoSKFw7RGdC7OmGQovs7mg5t8SPmtB14slDo9V1XNdSoFMGl2OPBRbrPgoSqk40i12VjXbGnwBS0XWx3Zqw725eLclWLkgBtMeGWs7yaaetFdVZTk2rlVSNmaF0X3JDM2C0GocQGP3E4Nx2gnDgVb1znTvCFrx2gaDfiK/EBdFbkK5rlVLZonRk3dM+oiKouCIsdol1Wud3QT5CqAqd93iGySyk9gGGLhTGV/i6ja+45c2t1qMji4+Cl9JrYerHXIdbiTi4+LqlQCtm7elFUFf1MIiKBYEREAXuKQtII2LwvUUZc4NaKkmgHErjSaszqdndEyDUA78V6aVmlsT4wA8UwArsNBsK+Q2GSQO6MZDtZAHmvGjFqek9ZyWjUGOUVekxLy2poKYbK0XkW97SQaVBoQRQgjZgteeXWcXYY7uS9GlScZXZhq1VKNkeERFpMwREQBEX1orgNqA3rrjzd4fM/Jb7nUBJ2LzBHqtA3LJYbvNrnZZ211T1pnD2Ywccdhd2RzrsW2C0x3ME3rlsXP9G13ltndO4da0u1hv6NuEY8es7+dTl6z5MG0Vdy2DxPwUhHGGgNaKAAAAZADAAKCtco6aUEio1aDhqA/ElZE9UrmtrRCyPig78ZWQfd+ZU4qzetprK/hQeQ+tUqv0nKK9Ro2NwbNj3JKc9QrYkYKKNcayNO6p+XzW7JLh+f5LMarHy5X0tcfvB4/pJ+SuS54bTqTRP7r2k8q4+lVbrxvB7n/Z7KA+0EYn2IGn25Ts4NzK0UcNGaut0zUtEP2y3QwNxjsxEs52VBqxnMlow3a25dAUXo9cjLJFqNJc5x1pJHdqR5zcfkNgUolSV3sdpw0rfIREUCwKN0htOpA878PPP0qpJVrTuWkDeZPk381KCvJEZu0Wcptsus9zt5WFERu51KysEREAU5o5cXT1e8kRtNMM3HdXYB81Brpd22boomR91orzzcfMlcB5guWztyiZzcNY+bqrZjskbTURsBG0NAPmAvVUqgIvTRgdZtbIRdYjfXq+eIp47150CAZZCalwlc57R3cmU4dmqx6Zv/Y5uOoPORiw6CSfsjR3XvHmdb+5at/03/RTt3f4LD0be6PILFNYYndqNh5tH0WSqVWUuKdpRcbYgJIgQ0mjm56pORFdmzyVcXSr0g6SGRm9ppzGI9QFzVAERF0BSF3Wf2j4fVYbFZdbE9n4qQtE4YMeAa0CpJOADQMydyvpU+WZ61T3ULRKRQNBc9xDWMGJc44ABdI0P0f+yQ9ahmko6ZwyrsY091owHidqjtCtFzF+02gfr3DqMzELTs4vO07MhtJsV63myBhc4iuwLlWep6YilT0rVIXteTYWFxOOwLjuk13S3m95hY58kILi4UoAfYJ2k7hjgrA0Wi9JiIyWQtNJJjkPdjHtP9Bt2A9Dui64rNE2KJuq0eJcTm5x2uO9RajCNnu2LOq/gfm6LSm3wasfTys6LAMcAdWmGqQ4GoG45LQtd9WiQkvmeSTU46uJ4NoF+l740bstq/fwRvPeIo78QofVV2T9FF3E1Ecg4CR1PWqocb8kXQmsM4rHpVaA2ms0nvFtXfT0W1d1/wBuldqRgyudkBHrHwDQu1WP9Gt3Rmos4cffc93oTT0VlsVgihbqxRsjbuY0NHomlE1Tq8yOW6PaBW2ch9tl6Fn8NgbrnnQUbzNeQzXTrquuKzs6OFga3M7XOO1znHFx4lbqKV+EXRjb4hERcJBERAFWdPIqwNO51PxNP0VmWhfli6aCRgzIq37wxHqFKDtJMjNXi0cNRbFui1XnClfQ7R5rXXWrOwi7q4REXDpuXPDrzxN98E8m9Y+gXRKqjaKsraAe61x9KfNXXWXAZKpVYQ/EjgPUn6L1rICH0zd+zEb3MHrX5LV0BkpHI040eHU5tA/tWbS81haN8g9GvWlocaOlG9rT5Ej+5bor9q/mZm/9yLt9oZ3PVYZZATgKDcsGsvL308x6kBYTSZtZc1tkerI9vdc4eRIXRtZUS+oj9plAFaur5gH5ogRy3LJY9bF2W7afyWaz2INxdifQfVb12WOa1uLbM3qg0fM792zfQ+273R40WiFK28jNOtf0wMEk1C1jGl8jsGRsFXOPAbuOwK9aJaI9CRPaKPtHsgYshB2N3u3u8Bx3rkuGz2BheTWRw68z6azuA7rfdHjXNRdr0kmtTjFYI9eho6Z3ViZzftPutqUlNz2jjyIwUN5Z8EvpHpNFZWElw1t3+ZqtWC4LRb3iW160UBxbFi2WT722NvDtclO3DojHC4TTOM9oz6R46rD/AMbPZ54nlkrKq9ajtH6lmhy3l9DFZbMyNjWRtDWNFGtaKADgFlRFUXBERAEREAREQBERAEREAREQHP8AT3R6hdOwdR2MgGbHd/7p27s9uFAkjIND/wDeS78RVUbSPQetX2UChxMDjQc4nez904cRkrU1JWeSppxd1g5wi2bTYyxxY4Fjx7Eg1XeFcCOIWB8ZGYIXHFrJKM1LBN6Ij9Y87mfFw+itesqtol2peTfiVZNZQJH1jus7wHpX5rJrLVhdi/7w/wCjFm1kBE6TmrWDiT5D81paOmk3NpHwPyWzpEamMfe/tWjd5LJGuIwFa78QR816VNft7fMxTdq1/kWzWWK0yUbU72/9goO2aQtbta3nifALxDZbXaOsyFwb/FtB6GMcRrYkcgVjVF+9sXOusR3JK03sB2BXicB+ahG2h00hbCx00ppUMGA2Avdk0YbSpixaOQE1nmktTv4Nla4RDg54xPPWbyVrslltAYI7PDDY49lQHv56jKNrzdVTvGGPuQtOftfb+2IG79CQAJLwlbqjHoWO1Yx99+BfyFBzUu2/9YCK74OkDeqHNAjgZTZrdnDcKngt2LRiInWnc+0O/wCY1YOUYo3zBPFTbGAAAAADIDABVSnfO/4LY07Y2/JV4tFXTHXt0pl29CwlkI5+1J40HBWaCBrGhrGhrWiga0BrQNwAwCyIoOTeSyMUsBERRJBERAEREAREQBERAEREAREQBERAEREBq3hd0U7dWaNkjdzgDTiNx4hVe2/o+hNTDLLD7telZ5P639SuSKUZyjhkZQjLKOcnQq2xV6KWzvrmSHwk04AOHqsT7lvNv+1G77sjf7gF0tFPuvlL6EO0uG/qcwFz3lj+zgVxP62L5Fexo3eTtkLfvzO/taV0xE7r8I52V5Zzhmglsd27RCzfqMc/1dqrdg/Ryz/dnfJwNWt8NRzT6q9IjrT8nVQh4IG79FIIcYxqHexrGu/Hq6/9S323PDWpYHnfITIfN5K30UHJvkmopcHxrQMAKDcF9RFEk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9" name="8 Imagen" descr="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567534"/>
            <a:ext cx="1800200" cy="129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40 Grupo"/>
          <p:cNvGrpSpPr/>
          <p:nvPr/>
        </p:nvGrpSpPr>
        <p:grpSpPr>
          <a:xfrm>
            <a:off x="0" y="1340768"/>
            <a:ext cx="9144000" cy="5517232"/>
            <a:chOff x="0" y="1340768"/>
            <a:chExt cx="9144000" cy="5517232"/>
          </a:xfrm>
        </p:grpSpPr>
        <p:sp>
          <p:nvSpPr>
            <p:cNvPr id="23" name="22 Rectángulo"/>
            <p:cNvSpPr/>
            <p:nvPr/>
          </p:nvSpPr>
          <p:spPr>
            <a:xfrm>
              <a:off x="0" y="1340768"/>
              <a:ext cx="9144000" cy="551723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30" name="29 Grupo"/>
            <p:cNvGrpSpPr/>
            <p:nvPr/>
          </p:nvGrpSpPr>
          <p:grpSpPr>
            <a:xfrm>
              <a:off x="107505" y="1484784"/>
              <a:ext cx="8916576" cy="5296654"/>
              <a:chOff x="107505" y="1484784"/>
              <a:chExt cx="8916576" cy="5296654"/>
            </a:xfrm>
          </p:grpSpPr>
          <p:sp>
            <p:nvSpPr>
              <p:cNvPr id="7" name="6 Rectángulo"/>
              <p:cNvSpPr/>
              <p:nvPr/>
            </p:nvSpPr>
            <p:spPr>
              <a:xfrm>
                <a:off x="2555776" y="1988840"/>
                <a:ext cx="2160240" cy="720080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PROCESO</a:t>
                </a:r>
                <a:endParaRPr lang="es-MX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" name="8 Conector recto de flecha"/>
              <p:cNvCxnSpPr/>
              <p:nvPr/>
            </p:nvCxnSpPr>
            <p:spPr>
              <a:xfrm>
                <a:off x="1619672" y="1700808"/>
                <a:ext cx="864096" cy="36004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 de flecha"/>
              <p:cNvCxnSpPr/>
              <p:nvPr/>
            </p:nvCxnSpPr>
            <p:spPr>
              <a:xfrm>
                <a:off x="1619672" y="2132856"/>
                <a:ext cx="864096" cy="14953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12 Conector recto de flecha"/>
              <p:cNvCxnSpPr/>
              <p:nvPr/>
            </p:nvCxnSpPr>
            <p:spPr>
              <a:xfrm flipV="1">
                <a:off x="1619672" y="2420888"/>
                <a:ext cx="864096" cy="1385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4 Conector recto de flecha"/>
              <p:cNvCxnSpPr/>
              <p:nvPr/>
            </p:nvCxnSpPr>
            <p:spPr>
              <a:xfrm flipV="1">
                <a:off x="1619672" y="2636912"/>
                <a:ext cx="864096" cy="28803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CuadroTexto"/>
              <p:cNvSpPr txBox="1"/>
              <p:nvPr/>
            </p:nvSpPr>
            <p:spPr>
              <a:xfrm>
                <a:off x="1259632" y="1484784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X1</a:t>
                </a:r>
                <a:endParaRPr lang="es-MX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19 CuadroTexto"/>
              <p:cNvSpPr txBox="1"/>
              <p:nvPr/>
            </p:nvSpPr>
            <p:spPr>
              <a:xfrm>
                <a:off x="1187624" y="1988840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X2</a:t>
                </a:r>
                <a:endParaRPr lang="es-MX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20 CuadroTexto"/>
              <p:cNvSpPr txBox="1"/>
              <p:nvPr/>
            </p:nvSpPr>
            <p:spPr>
              <a:xfrm>
                <a:off x="1187624" y="2348880"/>
                <a:ext cx="5040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</a:rPr>
                  <a:t>X3</a:t>
                </a: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1259632" y="2863969"/>
                <a:ext cx="5760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200" b="1" dirty="0" smtClean="0">
                    <a:solidFill>
                      <a:schemeClr val="bg1"/>
                    </a:solidFill>
                  </a:rPr>
                  <a:t>Xn</a:t>
                </a:r>
                <a:endParaRPr lang="es-MX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30 CuadroTexto"/>
              <p:cNvSpPr txBox="1"/>
              <p:nvPr/>
            </p:nvSpPr>
            <p:spPr>
              <a:xfrm>
                <a:off x="611560" y="3212976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</a:rPr>
                  <a:t>Variables de entrada del proceso</a:t>
                </a:r>
                <a:endParaRPr lang="es-MX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>
                <a:off x="4499992" y="2996952"/>
                <a:ext cx="1656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>
                    <a:solidFill>
                      <a:schemeClr val="bg1"/>
                    </a:solidFill>
                  </a:rPr>
                  <a:t>Variables de salida del proceso</a:t>
                </a:r>
                <a:endParaRPr lang="es-MX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32 Flecha derecha"/>
              <p:cNvSpPr/>
              <p:nvPr/>
            </p:nvSpPr>
            <p:spPr>
              <a:xfrm>
                <a:off x="4860032" y="1988840"/>
                <a:ext cx="1296144" cy="792088"/>
              </a:xfrm>
              <a:prstGeom prst="rightArrow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 smtClean="0">
                    <a:solidFill>
                      <a:schemeClr val="bg1"/>
                    </a:solidFill>
                  </a:rPr>
                  <a:t>Salida</a:t>
                </a:r>
                <a:endParaRPr lang="es-MX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33 CuadroTexto"/>
              <p:cNvSpPr txBox="1"/>
              <p:nvPr/>
            </p:nvSpPr>
            <p:spPr>
              <a:xfrm>
                <a:off x="6300192" y="1772816"/>
                <a:ext cx="2304256" cy="1168539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Necesidades y expectativas del cliente</a:t>
                </a:r>
                <a:endParaRPr lang="es-MX" sz="1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35" name="34 CuadroTexto"/>
              <p:cNvSpPr txBox="1"/>
              <p:nvPr/>
            </p:nvSpPr>
            <p:spPr>
              <a:xfrm>
                <a:off x="4572000" y="1556792"/>
                <a:ext cx="172819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b="1" dirty="0" smtClean="0">
                    <a:solidFill>
                      <a:schemeClr val="bg1"/>
                    </a:solidFill>
                  </a:rPr>
                  <a:t>Salida “correcta”</a:t>
                </a:r>
                <a:endParaRPr lang="es-MX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36 CuadroTexto"/>
              <p:cNvSpPr txBox="1"/>
              <p:nvPr/>
            </p:nvSpPr>
            <p:spPr>
              <a:xfrm>
                <a:off x="1331640" y="2348880"/>
                <a:ext cx="50405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sz="1600" b="1" dirty="0" smtClean="0">
                    <a:solidFill>
                      <a:schemeClr val="bg1"/>
                    </a:solidFill>
                  </a:rPr>
                  <a:t>.</a:t>
                </a:r>
              </a:p>
            </p:txBody>
          </p:sp>
          <p:pic>
            <p:nvPicPr>
              <p:cNvPr id="38" name="37 Imagen" descr="variabilidad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7505" y="4306085"/>
                <a:ext cx="2778810" cy="1728191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pic>
            <p:nvPicPr>
              <p:cNvPr id="50" name="49 Imagen" descr="variabilidad 1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987824" y="4234076"/>
                <a:ext cx="2736304" cy="2003236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cxnSp>
            <p:nvCxnSpPr>
              <p:cNvPr id="25" name="24 Conector recto de flecha"/>
              <p:cNvCxnSpPr/>
              <p:nvPr/>
            </p:nvCxnSpPr>
            <p:spPr>
              <a:xfrm>
                <a:off x="1547664" y="4450100"/>
                <a:ext cx="122413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25 CuadroTexto"/>
              <p:cNvSpPr txBox="1"/>
              <p:nvPr/>
            </p:nvSpPr>
            <p:spPr>
              <a:xfrm>
                <a:off x="1763688" y="4450100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900" dirty="0" smtClean="0">
                    <a:solidFill>
                      <a:schemeClr val="bg1"/>
                    </a:solidFill>
                  </a:rPr>
                  <a:t>Insatisfacción del cliente</a:t>
                </a:r>
                <a:endParaRPr lang="es-MX" sz="9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7" name="26 Imagen" descr="variabilidad 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796136" y="4234076"/>
                <a:ext cx="3227945" cy="187220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28" name="27 CuadroTexto"/>
              <p:cNvSpPr txBox="1"/>
              <p:nvPr/>
            </p:nvSpPr>
            <p:spPr>
              <a:xfrm>
                <a:off x="6660232" y="3019599"/>
                <a:ext cx="13681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</a:rPr>
                  <a:t>Requerimiento</a:t>
                </a:r>
              </a:p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</a:rPr>
                  <a:t>Crítico p/calidad</a:t>
                </a:r>
              </a:p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</a:rPr>
                  <a:t>Crítico p/entrega</a:t>
                </a:r>
              </a:p>
              <a:p>
                <a:pPr algn="ctr"/>
                <a:r>
                  <a:rPr lang="es-MX" sz="1100" b="1" dirty="0" smtClean="0">
                    <a:solidFill>
                      <a:schemeClr val="bg1"/>
                    </a:solidFill>
                  </a:rPr>
                  <a:t>Crítico p/costo</a:t>
                </a:r>
                <a:endParaRPr lang="es-MX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1979712" y="6381328"/>
                <a:ext cx="47525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000" smtClean="0">
                    <a:solidFill>
                      <a:schemeClr val="bg1"/>
                    </a:solidFill>
                  </a:rPr>
                  <a:t>Ejemplo: Tiempo de entrega= f(Recursos, exactitud de la orden, volumen de la compra, tamaño de la orden, requerimientos especiales, confiabilidad del equipo)</a:t>
                </a:r>
                <a:endParaRPr lang="es-MX" sz="10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6" name="35 Conector recto"/>
            <p:cNvCxnSpPr>
              <a:stCxn id="23" idx="1"/>
              <a:endCxn id="23" idx="3"/>
            </p:cNvCxnSpPr>
            <p:nvPr/>
          </p:nvCxnSpPr>
          <p:spPr>
            <a:xfrm>
              <a:off x="0" y="4099384"/>
              <a:ext cx="9144000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8 Rectángulo"/>
            <p:cNvSpPr/>
            <p:nvPr/>
          </p:nvSpPr>
          <p:spPr>
            <a:xfrm>
              <a:off x="7884368" y="4725144"/>
              <a:ext cx="504056" cy="720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8496944" y="4581128"/>
              <a:ext cx="467544" cy="21602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1412776"/>
            <a:ext cx="9144000" cy="5445224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6186636" cy="10801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4400" b="0" dirty="0" smtClean="0">
                <a:ln w="19050" cmpd="sng">
                  <a:solidFill>
                    <a:srgbClr val="310AC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Fases del Six-sigma</a:t>
            </a:r>
            <a:endParaRPr lang="es-MX" sz="4400" b="0" dirty="0">
              <a:ln w="19050" cmpd="sng">
                <a:solidFill>
                  <a:srgbClr val="310AC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9" name="48 Grupo"/>
          <p:cNvGrpSpPr/>
          <p:nvPr/>
        </p:nvGrpSpPr>
        <p:grpSpPr>
          <a:xfrm>
            <a:off x="35496" y="1628800"/>
            <a:ext cx="9001000" cy="4536504"/>
            <a:chOff x="35496" y="1628800"/>
            <a:chExt cx="9001000" cy="4536504"/>
          </a:xfrm>
        </p:grpSpPr>
        <p:sp>
          <p:nvSpPr>
            <p:cNvPr id="9" name="8 Elipse"/>
            <p:cNvSpPr/>
            <p:nvPr/>
          </p:nvSpPr>
          <p:spPr>
            <a:xfrm>
              <a:off x="3779912" y="2924944"/>
              <a:ext cx="1440160" cy="72008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2. Medición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5004048" y="3573016"/>
              <a:ext cx="1512168" cy="648072"/>
            </a:xfrm>
            <a:prstGeom prst="ellipse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3. </a:t>
              </a:r>
            </a:p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Análisis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>
              <a:off x="4572000" y="4293096"/>
              <a:ext cx="1584176" cy="576064"/>
            </a:xfrm>
            <a:prstGeom prst="ellipse">
              <a:avLst/>
            </a:prstGeom>
            <a:solidFill>
              <a:srgbClr val="92D05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4. </a:t>
              </a:r>
            </a:p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Mejora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2699792" y="4221088"/>
              <a:ext cx="1512168" cy="576064"/>
            </a:xfrm>
            <a:prstGeom prst="ellipse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5. </a:t>
              </a:r>
            </a:p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Control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Elipse"/>
            <p:cNvSpPr/>
            <p:nvPr/>
          </p:nvSpPr>
          <p:spPr>
            <a:xfrm>
              <a:off x="2411760" y="3429000"/>
              <a:ext cx="1512168" cy="648072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1. Definición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7 Elipse"/>
            <p:cNvSpPr/>
            <p:nvPr/>
          </p:nvSpPr>
          <p:spPr>
            <a:xfrm>
              <a:off x="3707904" y="3573016"/>
              <a:ext cx="1584176" cy="93610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SEIS SIGMA</a:t>
              </a:r>
              <a:endParaRPr lang="es-MX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1259632" y="3212976"/>
              <a:ext cx="965980" cy="288032"/>
            </a:xfrm>
            <a:prstGeom prst="rect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Procesos </a:t>
              </a:r>
            </a:p>
          </p:txBody>
        </p:sp>
        <p:sp>
          <p:nvSpPr>
            <p:cNvPr id="28" name="27 Rectángulo"/>
            <p:cNvSpPr/>
            <p:nvPr/>
          </p:nvSpPr>
          <p:spPr>
            <a:xfrm>
              <a:off x="251520" y="3501008"/>
              <a:ext cx="936104" cy="432048"/>
            </a:xfrm>
            <a:prstGeom prst="rect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Dueños de procesos</a:t>
              </a:r>
            </a:p>
          </p:txBody>
        </p:sp>
        <p:sp>
          <p:nvSpPr>
            <p:cNvPr id="29" name="28 Rectángulo"/>
            <p:cNvSpPr/>
            <p:nvPr/>
          </p:nvSpPr>
          <p:spPr>
            <a:xfrm>
              <a:off x="1259632" y="3861048"/>
              <a:ext cx="869818" cy="360040"/>
            </a:xfrm>
            <a:prstGeom prst="rect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Equipo de trabajo</a:t>
              </a:r>
              <a:endParaRPr lang="es-MX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611560" y="2708920"/>
              <a:ext cx="1763036" cy="360040"/>
            </a:xfrm>
            <a:prstGeom prst="rect">
              <a:avLst/>
            </a:prstGeom>
            <a:ln w="19050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Procesos con prioridad de mejorarse</a:t>
              </a: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2843808" y="1772816"/>
              <a:ext cx="2036651" cy="216024"/>
            </a:xfrm>
            <a:prstGeom prst="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¿Quiénes son los clientes? </a:t>
              </a: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4067944" y="2132856"/>
              <a:ext cx="1872208" cy="360039"/>
            </a:xfrm>
            <a:prstGeom prst="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¿Cómo se desarrolla el proceso y sus pasos? </a:t>
              </a:r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1259632" y="2132856"/>
              <a:ext cx="2520280" cy="288032"/>
            </a:xfrm>
            <a:prstGeom prst="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¿Cómo se obtiene la información? </a:t>
              </a:r>
              <a:endParaRPr lang="es-MX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5580112" y="1628800"/>
              <a:ext cx="1872208" cy="360040"/>
            </a:xfrm>
            <a:prstGeom prst="rect">
              <a:avLst/>
            </a:prstGeom>
            <a:ln w="19050"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Exactitud y precisión del sistema de medición </a:t>
              </a:r>
            </a:p>
          </p:txBody>
        </p:sp>
        <p:cxnSp>
          <p:nvCxnSpPr>
            <p:cNvPr id="40" name="39 Conector recto de flecha"/>
            <p:cNvCxnSpPr>
              <a:stCxn id="29" idx="3"/>
              <a:endCxn id="13" idx="3"/>
            </p:cNvCxnSpPr>
            <p:nvPr/>
          </p:nvCxnSpPr>
          <p:spPr>
            <a:xfrm flipV="1">
              <a:off x="2129450" y="3982164"/>
              <a:ext cx="503762" cy="589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41 Conector recto de flecha"/>
            <p:cNvCxnSpPr>
              <a:stCxn id="28" idx="3"/>
              <a:endCxn id="13" idx="2"/>
            </p:cNvCxnSpPr>
            <p:nvPr/>
          </p:nvCxnSpPr>
          <p:spPr>
            <a:xfrm>
              <a:off x="1187624" y="3717032"/>
              <a:ext cx="1224136" cy="360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>
              <a:stCxn id="27" idx="3"/>
              <a:endCxn id="13" idx="1"/>
            </p:cNvCxnSpPr>
            <p:nvPr/>
          </p:nvCxnSpPr>
          <p:spPr>
            <a:xfrm>
              <a:off x="2225612" y="3356992"/>
              <a:ext cx="407600" cy="1669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6" name="45 Conector recto de flecha"/>
            <p:cNvCxnSpPr>
              <a:stCxn id="30" idx="3"/>
              <a:endCxn id="13" idx="0"/>
            </p:cNvCxnSpPr>
            <p:nvPr/>
          </p:nvCxnSpPr>
          <p:spPr>
            <a:xfrm>
              <a:off x="2374596" y="2888940"/>
              <a:ext cx="793248" cy="5400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8" name="47 Conector recto de flecha"/>
            <p:cNvCxnSpPr>
              <a:stCxn id="35" idx="2"/>
              <a:endCxn id="9" idx="2"/>
            </p:cNvCxnSpPr>
            <p:nvPr/>
          </p:nvCxnSpPr>
          <p:spPr>
            <a:xfrm>
              <a:off x="2519772" y="2420888"/>
              <a:ext cx="126014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 de flecha"/>
            <p:cNvCxnSpPr>
              <a:stCxn id="33" idx="2"/>
              <a:endCxn id="9" idx="1"/>
            </p:cNvCxnSpPr>
            <p:nvPr/>
          </p:nvCxnSpPr>
          <p:spPr>
            <a:xfrm>
              <a:off x="3862134" y="1988840"/>
              <a:ext cx="128685" cy="10415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>
              <a:stCxn id="34" idx="2"/>
              <a:endCxn id="9" idx="7"/>
            </p:cNvCxnSpPr>
            <p:nvPr/>
          </p:nvCxnSpPr>
          <p:spPr>
            <a:xfrm>
              <a:off x="5004048" y="2492895"/>
              <a:ext cx="5117" cy="5375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 de flecha"/>
            <p:cNvCxnSpPr>
              <a:stCxn id="36" idx="2"/>
              <a:endCxn id="9" idx="6"/>
            </p:cNvCxnSpPr>
            <p:nvPr/>
          </p:nvCxnSpPr>
          <p:spPr>
            <a:xfrm flipH="1">
              <a:off x="5220072" y="1988840"/>
              <a:ext cx="1296144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66 Rectángulo"/>
            <p:cNvSpPr/>
            <p:nvPr/>
          </p:nvSpPr>
          <p:spPr>
            <a:xfrm>
              <a:off x="5652120" y="2852936"/>
              <a:ext cx="1224136" cy="4320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bg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bg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Especificaciones del cliente </a:t>
              </a:r>
              <a:endParaRPr lang="es-MX" sz="12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7020272" y="2636912"/>
              <a:ext cx="1512168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bg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bg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Objetivos de mejora del proceso</a:t>
              </a:r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7164288" y="3356992"/>
              <a:ext cx="1872208" cy="72008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bg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bg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Posibles fuentes de variación del proceso:  ¿Cuáles se controla?</a:t>
              </a:r>
            </a:p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¿Cuales no se controla? </a:t>
              </a:r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7127776" y="4221088"/>
              <a:ext cx="1620688" cy="36004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bg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bg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Se monitorean las fuentes de variación</a:t>
              </a:r>
            </a:p>
          </p:txBody>
        </p:sp>
        <p:cxnSp>
          <p:nvCxnSpPr>
            <p:cNvPr id="72" name="71 Conector recto de flecha"/>
            <p:cNvCxnSpPr>
              <a:stCxn id="67" idx="2"/>
              <a:endCxn id="10" idx="0"/>
            </p:cNvCxnSpPr>
            <p:nvPr/>
          </p:nvCxnSpPr>
          <p:spPr>
            <a:xfrm flipH="1">
              <a:off x="5760132" y="3284984"/>
              <a:ext cx="504056" cy="288032"/>
            </a:xfrm>
            <a:prstGeom prst="straightConnector1">
              <a:avLst/>
            </a:prstGeom>
            <a:ln>
              <a:solidFill>
                <a:schemeClr val="bg1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4" name="73 Conector recto de flecha"/>
            <p:cNvCxnSpPr>
              <a:stCxn id="68" idx="2"/>
              <a:endCxn id="10" idx="7"/>
            </p:cNvCxnSpPr>
            <p:nvPr/>
          </p:nvCxnSpPr>
          <p:spPr>
            <a:xfrm flipH="1">
              <a:off x="6294764" y="2996952"/>
              <a:ext cx="1481592" cy="670972"/>
            </a:xfrm>
            <a:prstGeom prst="straightConnector1">
              <a:avLst/>
            </a:prstGeom>
            <a:ln>
              <a:solidFill>
                <a:schemeClr val="bg1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6" name="75 Conector recto de flecha"/>
            <p:cNvCxnSpPr>
              <a:stCxn id="69" idx="1"/>
              <a:endCxn id="10" idx="6"/>
            </p:cNvCxnSpPr>
            <p:nvPr/>
          </p:nvCxnSpPr>
          <p:spPr>
            <a:xfrm flipH="1">
              <a:off x="6516216" y="3717032"/>
              <a:ext cx="648072" cy="180020"/>
            </a:xfrm>
            <a:prstGeom prst="straightConnector1">
              <a:avLst/>
            </a:prstGeom>
            <a:ln>
              <a:solidFill>
                <a:schemeClr val="bg1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8" name="77 Conector recto de flecha"/>
            <p:cNvCxnSpPr>
              <a:stCxn id="70" idx="1"/>
              <a:endCxn id="10" idx="5"/>
            </p:cNvCxnSpPr>
            <p:nvPr/>
          </p:nvCxnSpPr>
          <p:spPr>
            <a:xfrm flipH="1" flipV="1">
              <a:off x="6294764" y="4126180"/>
              <a:ext cx="833012" cy="274928"/>
            </a:xfrm>
            <a:prstGeom prst="straightConnector1">
              <a:avLst/>
            </a:prstGeom>
            <a:ln>
              <a:solidFill>
                <a:schemeClr val="bg1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5" name="84 Rectángulo"/>
            <p:cNvSpPr/>
            <p:nvPr/>
          </p:nvSpPr>
          <p:spPr>
            <a:xfrm>
              <a:off x="6660232" y="4725144"/>
              <a:ext cx="2016223" cy="576064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MX" sz="1200" kern="0" dirty="0" smtClean="0">
                  <a:solidFill>
                    <a:schemeClr val="bg1"/>
                  </a:solidFill>
                </a:rPr>
                <a:t>¿Qué ajustes a las variables son necesarios para optimizar el proceso?</a:t>
              </a:r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5652120" y="5445224"/>
              <a:ext cx="1800200" cy="432048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kern="0" dirty="0" smtClean="0">
                  <a:solidFill>
                    <a:schemeClr val="bg1"/>
                  </a:solidFill>
                </a:rPr>
                <a:t>Monitorear y/o controlar fuentes de variación </a:t>
              </a:r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107504" y="5013176"/>
              <a:ext cx="2592288" cy="288032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Exactitud del  sistema de medición </a:t>
              </a:r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755576" y="5445224"/>
              <a:ext cx="1944216" cy="216024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¿Cuánto se ha mejorado? </a:t>
              </a:r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35496" y="4653136"/>
              <a:ext cx="2448272" cy="288032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¿Cómo  mantienen los cambios?</a:t>
              </a:r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1331640" y="5805264"/>
              <a:ext cx="2160240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¿Cuánto tiempo o  dinero ha ahorrado con los cambios? </a:t>
              </a:r>
            </a:p>
          </p:txBody>
        </p:sp>
        <p:sp>
          <p:nvSpPr>
            <p:cNvPr id="91" name="90 Rectángulo"/>
            <p:cNvSpPr/>
            <p:nvPr/>
          </p:nvSpPr>
          <p:spPr>
            <a:xfrm>
              <a:off x="3635896" y="5733256"/>
              <a:ext cx="1584176" cy="36004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ysClr val="windowText" lastClr="000000"/>
                  </a:solidFill>
                </a:rPr>
                <a:t>¿Cómo lo está documentando? </a:t>
              </a:r>
              <a:endParaRPr lang="es-MX" sz="12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93" name="92 Conector recto de flecha"/>
            <p:cNvCxnSpPr>
              <a:stCxn id="89" idx="3"/>
              <a:endCxn id="12" idx="2"/>
            </p:cNvCxnSpPr>
            <p:nvPr/>
          </p:nvCxnSpPr>
          <p:spPr>
            <a:xfrm flipV="1">
              <a:off x="2483768" y="4509120"/>
              <a:ext cx="216024" cy="28803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94 Conector recto de flecha"/>
            <p:cNvCxnSpPr>
              <a:stCxn id="87" idx="3"/>
              <a:endCxn id="12" idx="3"/>
            </p:cNvCxnSpPr>
            <p:nvPr/>
          </p:nvCxnSpPr>
          <p:spPr>
            <a:xfrm flipV="1">
              <a:off x="2699792" y="4712789"/>
              <a:ext cx="221452" cy="44440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 de flecha"/>
            <p:cNvCxnSpPr>
              <a:stCxn id="88" idx="3"/>
              <a:endCxn id="12" idx="4"/>
            </p:cNvCxnSpPr>
            <p:nvPr/>
          </p:nvCxnSpPr>
          <p:spPr>
            <a:xfrm flipV="1">
              <a:off x="2699792" y="4797152"/>
              <a:ext cx="756084" cy="756084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99 Conector recto de flecha"/>
            <p:cNvCxnSpPr>
              <a:stCxn id="90" idx="3"/>
              <a:endCxn id="12" idx="4"/>
            </p:cNvCxnSpPr>
            <p:nvPr/>
          </p:nvCxnSpPr>
          <p:spPr>
            <a:xfrm flipH="1" flipV="1">
              <a:off x="3455876" y="4797152"/>
              <a:ext cx="36004" cy="1188132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101 Conector recto de flecha"/>
            <p:cNvCxnSpPr>
              <a:stCxn id="91" idx="0"/>
              <a:endCxn id="12" idx="5"/>
            </p:cNvCxnSpPr>
            <p:nvPr/>
          </p:nvCxnSpPr>
          <p:spPr>
            <a:xfrm flipH="1" flipV="1">
              <a:off x="3990508" y="4712789"/>
              <a:ext cx="437476" cy="1020467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 de flecha"/>
            <p:cNvCxnSpPr>
              <a:stCxn id="86" idx="1"/>
              <a:endCxn id="11" idx="4"/>
            </p:cNvCxnSpPr>
            <p:nvPr/>
          </p:nvCxnSpPr>
          <p:spPr>
            <a:xfrm flipH="1" flipV="1">
              <a:off x="5364088" y="4869160"/>
              <a:ext cx="288032" cy="7920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 de flecha"/>
            <p:cNvCxnSpPr>
              <a:stCxn id="85" idx="1"/>
              <a:endCxn id="11" idx="5"/>
            </p:cNvCxnSpPr>
            <p:nvPr/>
          </p:nvCxnSpPr>
          <p:spPr>
            <a:xfrm flipH="1" flipV="1">
              <a:off x="5924179" y="4784797"/>
              <a:ext cx="736053" cy="228379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diagramas 1,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64" t="5650" r="717" b="33696"/>
          <a:stretch>
            <a:fillRect/>
          </a:stretch>
        </p:blipFill>
        <p:spPr>
          <a:xfrm>
            <a:off x="323528" y="1340768"/>
            <a:ext cx="4160459" cy="17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5832648" cy="576064"/>
          </a:xfrm>
        </p:spPr>
        <p:txBody>
          <a:bodyPr/>
          <a:lstStyle/>
          <a:p>
            <a:pPr algn="ctr"/>
            <a:r>
              <a:rPr lang="es-MX" sz="2800" b="0" dirty="0" smtClean="0">
                <a:ln w="19050" cmpd="sng">
                  <a:solidFill>
                    <a:srgbClr val="310AC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Herramientas de mejora de calidad</a:t>
            </a:r>
            <a:endParaRPr lang="es-ES" sz="2800" b="0" dirty="0">
              <a:ln w="19050" cmpd="sng">
                <a:solidFill>
                  <a:srgbClr val="310AC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8 Marcador de contenido" descr="diagrama 3, 4.png"/>
          <p:cNvPicPr>
            <a:picLocks noChangeAspect="1"/>
          </p:cNvPicPr>
          <p:nvPr/>
        </p:nvPicPr>
        <p:blipFill>
          <a:blip r:embed="rId3" cstate="print"/>
          <a:srcRect b="29864"/>
          <a:stretch>
            <a:fillRect/>
          </a:stretch>
        </p:blipFill>
        <p:spPr bwMode="auto">
          <a:xfrm>
            <a:off x="5076056" y="4007567"/>
            <a:ext cx="3816424" cy="1581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467544" y="3140968"/>
            <a:ext cx="194421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800" b="1" dirty="0" smtClean="0">
                <a:solidFill>
                  <a:schemeClr val="bg1"/>
                </a:solidFill>
              </a:rPr>
              <a:t>Diagrama de flujo de procesos: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" dirty="0" smtClean="0">
                <a:solidFill>
                  <a:schemeClr val="bg1"/>
                </a:solidFill>
              </a:rPr>
              <a:t>Representación gráfica de una secuencia de pasos en un proceso. 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" dirty="0" smtClean="0">
                <a:solidFill>
                  <a:schemeClr val="bg1"/>
                </a:solidFill>
              </a:rPr>
              <a:t>Identifica las principales fases y problemas en el proceso. </a:t>
            </a:r>
            <a:endParaRPr lang="es-MX" sz="8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55776" y="3140968"/>
            <a:ext cx="180020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800" b="1" dirty="0" smtClean="0">
                <a:solidFill>
                  <a:schemeClr val="bg1"/>
                </a:solidFill>
              </a:rPr>
              <a:t>Diagrama de Causa-Efecto: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" dirty="0" smtClean="0">
                <a:solidFill>
                  <a:schemeClr val="bg1"/>
                </a:solidFill>
              </a:rPr>
              <a:t>Identifica las causas y efectos que ocasionan problemas en los procesos.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04048" y="5661248"/>
            <a:ext cx="18002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800" b="1" dirty="0" smtClean="0">
                <a:solidFill>
                  <a:schemeClr val="bg1"/>
                </a:solidFill>
              </a:rPr>
              <a:t>Diagrama de Pareto:</a:t>
            </a:r>
          </a:p>
          <a:p>
            <a:pPr algn="just"/>
            <a:r>
              <a:rPr lang="es-MX" sz="800" dirty="0" smtClean="0">
                <a:solidFill>
                  <a:schemeClr val="bg1"/>
                </a:solidFill>
              </a:rPr>
              <a:t>Identifica las categorías de mayor ocurrencia de entre las menos importantes. Es utilizada en forma estratificada para enfocarse en un área precisa.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948264" y="5661248"/>
            <a:ext cx="2016224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800" b="1" dirty="0" smtClean="0">
                <a:solidFill>
                  <a:schemeClr val="bg1"/>
                </a:solidFill>
              </a:rPr>
              <a:t>Histograma: 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" dirty="0" smtClean="0">
                <a:solidFill>
                  <a:schemeClr val="bg1"/>
                </a:solidFill>
              </a:rPr>
              <a:t>Provee la forma de distribución de los datos.</a:t>
            </a:r>
          </a:p>
          <a:p>
            <a:pPr algn="just">
              <a:buFont typeface="Arial" pitchFamily="34" charset="0"/>
              <a:buChar char="•"/>
            </a:pPr>
            <a:r>
              <a:rPr lang="es-MX" sz="800" dirty="0" smtClean="0">
                <a:solidFill>
                  <a:schemeClr val="bg1"/>
                </a:solidFill>
              </a:rPr>
              <a:t>Los límites de especificación (inferior y superior), se pueden sobreponer para estimar  la capacidad del proceso. </a:t>
            </a:r>
          </a:p>
        </p:txBody>
      </p:sp>
      <p:pic>
        <p:nvPicPr>
          <p:cNvPr id="11" name="7 Marcador de contenido" descr="diagrama 5, 6.png"/>
          <p:cNvPicPr>
            <a:picLocks noChangeAspect="1"/>
          </p:cNvPicPr>
          <p:nvPr/>
        </p:nvPicPr>
        <p:blipFill>
          <a:blip r:embed="rId4" cstate="print"/>
          <a:srcRect b="35334"/>
          <a:stretch>
            <a:fillRect/>
          </a:stretch>
        </p:blipFill>
        <p:spPr bwMode="auto">
          <a:xfrm>
            <a:off x="467544" y="4293096"/>
            <a:ext cx="3744416" cy="1414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11 CuadroTexto"/>
          <p:cNvSpPr txBox="1"/>
          <p:nvPr/>
        </p:nvSpPr>
        <p:spPr>
          <a:xfrm>
            <a:off x="395536" y="5805264"/>
            <a:ext cx="18002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800" b="1" dirty="0" smtClean="0">
                <a:solidFill>
                  <a:schemeClr val="bg1"/>
                </a:solidFill>
              </a:rPr>
              <a:t>Gráfica de corrida:</a:t>
            </a:r>
          </a:p>
          <a:p>
            <a:pPr algn="just"/>
            <a:r>
              <a:rPr lang="es-MX" sz="800" dirty="0" smtClean="0">
                <a:solidFill>
                  <a:schemeClr val="bg1"/>
                </a:solidFill>
              </a:rPr>
              <a:t>Utilizado para mostrar tendencias en datos a través del tiempo. . </a:t>
            </a:r>
            <a:endParaRPr lang="es-MX" sz="8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411760" y="5805264"/>
            <a:ext cx="1800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800" b="1" dirty="0" smtClean="0">
                <a:solidFill>
                  <a:schemeClr val="bg1"/>
                </a:solidFill>
              </a:rPr>
              <a:t>Gráfica de control:</a:t>
            </a:r>
          </a:p>
          <a:p>
            <a:pPr algn="just"/>
            <a:r>
              <a:rPr lang="es-MX" sz="800" dirty="0" smtClean="0">
                <a:solidFill>
                  <a:schemeClr val="bg1"/>
                </a:solidFill>
              </a:rPr>
              <a:t>Identifica causas especiales que afectan el promedio o la variación. </a:t>
            </a:r>
          </a:p>
          <a:p>
            <a:pPr algn="just"/>
            <a:r>
              <a:rPr lang="es-MX" sz="800" dirty="0" smtClean="0">
                <a:solidFill>
                  <a:schemeClr val="bg1"/>
                </a:solidFill>
              </a:rPr>
              <a:t>Ayuda a determinar que tipo de acción se debe tomar. 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 bwMode="auto">
          <a:xfrm>
            <a:off x="4716016" y="1844824"/>
            <a:ext cx="44279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Las principales herramientas que se utilizan en el </a:t>
            </a:r>
            <a:r>
              <a:rPr kumimoji="0" lang="es-MX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</a:t>
            </a:r>
            <a:r>
              <a:rPr kumimoji="0" lang="es-MX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-Sigma son:</a:t>
            </a: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 bwMode="auto">
          <a:xfrm>
            <a:off x="4644008" y="2348880"/>
            <a:ext cx="44279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a) Diagrama de Flujo de Procesos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b) Diagrama de Causa-Efecto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c) Diagrama de Pareto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d) Histograma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e) Gráfica de Corrida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f) Gráfica de control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g) Diagrama de Dispersión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MX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h) Modelo de Regresión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11560" y="2060848"/>
            <a:ext cx="7848872" cy="19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11560" y="2204864"/>
            <a:ext cx="7560840" cy="1440160"/>
          </a:xfrm>
        </p:spPr>
        <p:txBody>
          <a:bodyPr/>
          <a:lstStyle/>
          <a:p>
            <a:pPr algn="just"/>
            <a:r>
              <a:rPr lang="es-MX" sz="1800" dirty="0" smtClean="0">
                <a:solidFill>
                  <a:schemeClr val="bg1"/>
                </a:solidFill>
              </a:rPr>
              <a:t>En la metodología Six-Sigma se realiza la capacitación del personal con el fin de obtener una buena calidad. El entrenamiento provee a los candidatos con el conocimiento y características para guiar y dirigir la implementación de la metodología Six Sigma en su  empresa. </a:t>
            </a:r>
            <a:endParaRPr lang="es-MX" sz="1800" dirty="0">
              <a:solidFill>
                <a:schemeClr val="bg1"/>
              </a:solidFill>
            </a:endParaRP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611560" y="1052736"/>
            <a:ext cx="5400600" cy="5040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b="0" dirty="0" smtClean="0">
                <a:ln w="19050" cmpd="sng">
                  <a:solidFill>
                    <a:srgbClr val="310AC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Six-</a:t>
            </a:r>
            <a:r>
              <a:rPr lang="vi-VN" sz="6000" b="0" dirty="0" smtClean="0">
                <a:ln w="19050" cmpd="sng">
                  <a:solidFill>
                    <a:srgbClr val="310AC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sigma </a:t>
            </a:r>
            <a:endParaRPr lang="es-ES" sz="6000" b="0" dirty="0">
              <a:ln w="19050" cmpd="sng">
                <a:solidFill>
                  <a:srgbClr val="310AC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www.empresaspymesblog.com.ar/wp-content/uploads/capacitacion-del-pers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88" y="4509120"/>
            <a:ext cx="254360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www.personal.unam.mx/Capacitacion/images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568" y="5517232"/>
            <a:ext cx="2681536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www.maderodh.com.mx/capacita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97152"/>
            <a:ext cx="2232248" cy="180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Franja diagonal"/>
          <p:cNvSpPr/>
          <p:nvPr/>
        </p:nvSpPr>
        <p:spPr>
          <a:xfrm rot="10800000">
            <a:off x="6480720" y="3212976"/>
            <a:ext cx="2699792" cy="3672407"/>
          </a:xfrm>
          <a:prstGeom prst="diagStripe">
            <a:avLst>
              <a:gd name="adj" fmla="val 91299"/>
            </a:avLst>
          </a:prstGeom>
          <a:solidFill>
            <a:schemeClr val="accent4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6" name="15 Franja diagonal"/>
          <p:cNvSpPr/>
          <p:nvPr/>
        </p:nvSpPr>
        <p:spPr>
          <a:xfrm rot="10800000">
            <a:off x="6804248" y="4032447"/>
            <a:ext cx="2376264" cy="2825553"/>
          </a:xfrm>
          <a:prstGeom prst="diagStripe">
            <a:avLst>
              <a:gd name="adj" fmla="val 8965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7632848" cy="1008112"/>
          </a:xfrm>
        </p:spPr>
        <p:txBody>
          <a:bodyPr/>
          <a:lstStyle/>
          <a:p>
            <a:pPr algn="just"/>
            <a:r>
              <a:rPr lang="es-MX" sz="2000" b="1" dirty="0" smtClean="0"/>
              <a:t>Las personas encargadas de poner en practica el Six Sigma son clasificadas por su capacidad de analizar los procesos y se muestran a continuación:</a:t>
            </a:r>
            <a:endParaRPr lang="es-MX" sz="2000" b="1" dirty="0"/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899592" y="980728"/>
            <a:ext cx="4968552" cy="5040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b="0" dirty="0" smtClean="0">
                <a:ln w="19050" cmpd="sng">
                  <a:solidFill>
                    <a:srgbClr val="310AC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Six-</a:t>
            </a:r>
            <a:r>
              <a:rPr lang="vi-VN" sz="6000" b="0" dirty="0" smtClean="0">
                <a:ln w="19050" cmpd="sng">
                  <a:solidFill>
                    <a:srgbClr val="310AC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sigma </a:t>
            </a:r>
            <a:endParaRPr lang="es-ES" sz="6000" b="0" dirty="0">
              <a:ln w="19050" cmpd="sng">
                <a:solidFill>
                  <a:srgbClr val="310AC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Cheurón"/>
          <p:cNvSpPr/>
          <p:nvPr/>
        </p:nvSpPr>
        <p:spPr>
          <a:xfrm>
            <a:off x="539552" y="3068960"/>
            <a:ext cx="2088232" cy="100811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Líder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1" name="10 Cheurón"/>
          <p:cNvSpPr/>
          <p:nvPr/>
        </p:nvSpPr>
        <p:spPr>
          <a:xfrm>
            <a:off x="2339752" y="3068960"/>
            <a:ext cx="2088232" cy="100811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Maestro de cinta negra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17" name="16 Cheurón"/>
          <p:cNvSpPr/>
          <p:nvPr/>
        </p:nvSpPr>
        <p:spPr>
          <a:xfrm>
            <a:off x="4067944" y="3068960"/>
            <a:ext cx="2088232" cy="100811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Cinta Negra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18" name="17 Cheurón"/>
          <p:cNvSpPr/>
          <p:nvPr/>
        </p:nvSpPr>
        <p:spPr>
          <a:xfrm>
            <a:off x="5796136" y="3068960"/>
            <a:ext cx="2088232" cy="100811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smtClean="0">
                <a:solidFill>
                  <a:schemeClr val="bg1"/>
                </a:solidFill>
              </a:rPr>
              <a:t>Cinta Verde</a:t>
            </a:r>
            <a:endParaRPr lang="es-MX" b="1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55576" y="4509120"/>
            <a:ext cx="1296144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MX" sz="1600" dirty="0" smtClean="0"/>
              <a:t>• Directores de área, dirección estratégica y recursos para apoyar proyectos</a:t>
            </a:r>
            <a:endParaRPr lang="es-MX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339752" y="4437112"/>
            <a:ext cx="17281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• Personal seleccionado y capacitado Cinta </a:t>
            </a:r>
          </a:p>
          <a:p>
            <a:r>
              <a:rPr lang="es-MX" sz="1600" dirty="0" smtClean="0"/>
              <a:t>• Coordinan, capacitan y dirigen a los expertos Cinta Negra</a:t>
            </a:r>
            <a:endParaRPr lang="es-MX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211960" y="4463241"/>
            <a:ext cx="1584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• Asesoran, lideran proyectos y apoyan en mantener una cultura de mejora de procesos </a:t>
            </a:r>
            <a:endParaRPr lang="es-MX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084168" y="4509120"/>
            <a:ext cx="1296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/>
              <a:t>• Participan o lideran proyectos para atacar problemas de sus áreas </a:t>
            </a:r>
            <a:endParaRPr lang="es-MX" sz="1600" dirty="0"/>
          </a:p>
        </p:txBody>
      </p:sp>
      <p:cxnSp>
        <p:nvCxnSpPr>
          <p:cNvPr id="24" name="23 Conector recto de flecha"/>
          <p:cNvCxnSpPr>
            <a:stCxn id="10" idx="2"/>
            <a:endCxn id="19" idx="0"/>
          </p:cNvCxnSpPr>
          <p:nvPr/>
        </p:nvCxnSpPr>
        <p:spPr>
          <a:xfrm>
            <a:off x="1331640" y="4077072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1" idx="2"/>
            <a:endCxn id="20" idx="0"/>
          </p:cNvCxnSpPr>
          <p:nvPr/>
        </p:nvCxnSpPr>
        <p:spPr>
          <a:xfrm>
            <a:off x="3131840" y="4077072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>
            <a:stCxn id="17" idx="2"/>
            <a:endCxn id="21" idx="0"/>
          </p:cNvCxnSpPr>
          <p:nvPr/>
        </p:nvCxnSpPr>
        <p:spPr>
          <a:xfrm>
            <a:off x="4860032" y="4077072"/>
            <a:ext cx="144016" cy="38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18" idx="2"/>
            <a:endCxn id="22" idx="0"/>
          </p:cNvCxnSpPr>
          <p:nvPr/>
        </p:nvCxnSpPr>
        <p:spPr>
          <a:xfrm>
            <a:off x="6588224" y="4077072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Flecha derecha"/>
          <p:cNvSpPr/>
          <p:nvPr/>
        </p:nvSpPr>
        <p:spPr>
          <a:xfrm>
            <a:off x="683568" y="1196752"/>
            <a:ext cx="7632848" cy="518457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0648"/>
            <a:ext cx="5904656" cy="108012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MX" sz="4400" b="0" dirty="0" smtClean="0">
                <a:ln w="19050" cmpd="sng">
                  <a:solidFill>
                    <a:srgbClr val="310AC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¿Por qué necesitamos seis sigma?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67544" y="2636912"/>
            <a:ext cx="2304256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Porque permite conocer y comprender los procesos, para que puedan ser modificados y reducir el desperdicio generado en ellos. 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915815" y="2636912"/>
            <a:ext cx="2227447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Lo que reducirá los costos  de hacer las cosas, y así asegurar que el precio de los productos o servicios sean competitivos.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292080" y="2636912"/>
            <a:ext cx="2304256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bg1"/>
                </a:solidFill>
              </a:rPr>
              <a:t>Sin reducir ganancias o costos  de hacer bien las cosas, sino eliminando costos por errores o desperdicios. </a:t>
            </a:r>
          </a:p>
        </p:txBody>
      </p:sp>
      <p:sp>
        <p:nvSpPr>
          <p:cNvPr id="11" name="6 Marcador de contenido"/>
          <p:cNvSpPr>
            <a:spLocks noGrp="1"/>
          </p:cNvSpPr>
          <p:nvPr>
            <p:ph idx="1"/>
          </p:nvPr>
        </p:nvSpPr>
        <p:spPr>
          <a:xfrm>
            <a:off x="611560" y="5229200"/>
            <a:ext cx="4896544" cy="1008112"/>
          </a:xfrm>
        </p:spPr>
        <p:txBody>
          <a:bodyPr/>
          <a:lstStyle/>
          <a:p>
            <a:pPr algn="just">
              <a:buNone/>
            </a:pPr>
            <a:r>
              <a:rPr lang="es-MX" sz="1200" b="1" dirty="0" smtClean="0"/>
              <a:t>	Seis Sigma es una estrategia de negocios que emplea una metodología para eliminar los desperdicios, reducir la variabilidad de los procesos y minimizar errores, y así lograr la satisfacción del cliente con beneficios económicos en la empresa. </a:t>
            </a:r>
            <a:endParaRPr lang="es-MX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51520" y="5517232"/>
            <a:ext cx="7560840" cy="1008112"/>
          </a:xfrm>
        </p:spPr>
        <p:txBody>
          <a:bodyPr/>
          <a:lstStyle/>
          <a:p>
            <a:pPr>
              <a:buNone/>
            </a:pPr>
            <a:r>
              <a:rPr lang="es-MX" sz="2000" dirty="0" smtClean="0"/>
              <a:t>Referencias:</a:t>
            </a:r>
          </a:p>
          <a:p>
            <a:pPr>
              <a:buNone/>
            </a:pPr>
            <a:r>
              <a:rPr lang="es-MX" sz="1400" dirty="0" smtClean="0">
                <a:hlinkClick r:id="rId2"/>
              </a:rPr>
              <a:t>http://nexolatino.com/neoediciones/six-sigma.pdf</a:t>
            </a:r>
            <a:endParaRPr lang="es-MX" sz="1400" dirty="0" smtClean="0"/>
          </a:p>
          <a:p>
            <a:pPr>
              <a:buNone/>
            </a:pPr>
            <a:r>
              <a:rPr lang="es-MX" sz="1400" dirty="0" smtClean="0">
                <a:hlinkClick r:id="rId3"/>
              </a:rPr>
              <a:t>http://www.slideshare.net/diegobarahona5/seis-sigma-15494316</a:t>
            </a:r>
            <a:endParaRPr lang="es-MX" sz="1400" dirty="0" smtClean="0"/>
          </a:p>
          <a:p>
            <a:pPr>
              <a:buNone/>
            </a:pPr>
            <a:endParaRPr lang="es-MX" sz="2000" dirty="0" smtClean="0"/>
          </a:p>
          <a:p>
            <a:pPr>
              <a:buNone/>
            </a:pPr>
            <a:endParaRPr lang="es-MX" sz="2000" dirty="0" smtClean="0"/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23528" y="908720"/>
            <a:ext cx="5256584" cy="864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dwardian Script ITC"/>
              </a:rPr>
              <a:t>Instituto Tecnológico  </a:t>
            </a:r>
            <a:r>
              <a:rPr lang="es-MX" sz="3600" b="1" kern="10" dirty="0" smtClean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dwardian Script ITC"/>
              </a:rPr>
              <a:t>de </a:t>
            </a:r>
            <a:r>
              <a:rPr lang="es-MX" sz="3600" b="1" kern="10" dirty="0">
                <a:ln w="10541" cmpd="sng">
                  <a:solidFill>
                    <a:srgbClr val="0070C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Edwardian Script ITC"/>
              </a:rPr>
              <a:t>Sonora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1547664" cy="1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estar.gif (2248 bytes)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6021288"/>
            <a:ext cx="576064" cy="49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 rot="20115850">
            <a:off x="4807637" y="3191762"/>
            <a:ext cx="2978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Gracias…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4_World">
  <a:themeElements>
    <a:clrScheme name="217tgp_cube_dark 3">
      <a:dk1>
        <a:srgbClr val="969696"/>
      </a:dk1>
      <a:lt1>
        <a:srgbClr val="FFFFFF"/>
      </a:lt1>
      <a:dk2>
        <a:srgbClr val="3F1F53"/>
      </a:dk2>
      <a:lt2>
        <a:srgbClr val="F3CC9D"/>
      </a:lt2>
      <a:accent1>
        <a:srgbClr val="557FE7"/>
      </a:accent1>
      <a:accent2>
        <a:srgbClr val="84ACCA"/>
      </a:accent2>
      <a:accent3>
        <a:srgbClr val="AFABB3"/>
      </a:accent3>
      <a:accent4>
        <a:srgbClr val="DADADA"/>
      </a:accent4>
      <a:accent5>
        <a:srgbClr val="B4C0F1"/>
      </a:accent5>
      <a:accent6>
        <a:srgbClr val="779BB7"/>
      </a:accent6>
      <a:hlink>
        <a:srgbClr val="9351C9"/>
      </a:hlink>
      <a:folHlink>
        <a:srgbClr val="3EB2AC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84ACCA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779BB7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Anim-14_World</Template>
  <TotalTime>1507</TotalTime>
  <Words>674</Words>
  <Application>Microsoft Office PowerPoint</Application>
  <PresentationFormat>On-screen Show (4:3)</PresentationFormat>
  <Paragraphs>109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Edwardian Script ITC</vt:lpstr>
      <vt:lpstr>Tahoma</vt:lpstr>
      <vt:lpstr>Wingdings</vt:lpstr>
      <vt:lpstr>Anim-14_World</vt:lpstr>
      <vt:lpstr>Mejora del desempeño de procesos</vt:lpstr>
      <vt:lpstr>Six-sigma </vt:lpstr>
      <vt:lpstr>PowerPoint Presentation</vt:lpstr>
      <vt:lpstr>Fases del Six-sigma</vt:lpstr>
      <vt:lpstr>Herramientas de mejora de calidad</vt:lpstr>
      <vt:lpstr>Six-sigma </vt:lpstr>
      <vt:lpstr>Six-sigma </vt:lpstr>
      <vt:lpstr>¿Por qué necesitamos seis sigma?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de la Calidad</dc:title>
  <dc:creator>Juaan</dc:creator>
  <cp:lastModifiedBy>Cuahonte, Eduardo</cp:lastModifiedBy>
  <cp:revision>134</cp:revision>
  <dcterms:created xsi:type="dcterms:W3CDTF">2011-10-06T08:29:09Z</dcterms:created>
  <dcterms:modified xsi:type="dcterms:W3CDTF">2013-09-28T03:54:28Z</dcterms:modified>
</cp:coreProperties>
</file>